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5" r:id="rId15"/>
    <p:sldId id="278" r:id="rId16"/>
    <p:sldId id="279" r:id="rId17"/>
    <p:sldId id="281" r:id="rId18"/>
    <p:sldId id="276" r:id="rId19"/>
    <p:sldId id="300" r:id="rId20"/>
    <p:sldId id="280" r:id="rId21"/>
    <p:sldId id="283" r:id="rId22"/>
    <p:sldId id="284" r:id="rId23"/>
    <p:sldId id="285" r:id="rId24"/>
    <p:sldId id="286" r:id="rId25"/>
    <p:sldId id="273" r:id="rId26"/>
    <p:sldId id="267" r:id="rId27"/>
    <p:sldId id="268" r:id="rId28"/>
    <p:sldId id="289" r:id="rId29"/>
    <p:sldId id="290" r:id="rId30"/>
    <p:sldId id="277" r:id="rId31"/>
    <p:sldId id="282" r:id="rId32"/>
    <p:sldId id="274" r:id="rId33"/>
    <p:sldId id="287" r:id="rId34"/>
    <p:sldId id="291" r:id="rId35"/>
    <p:sldId id="288" r:id="rId36"/>
    <p:sldId id="296" r:id="rId37"/>
    <p:sldId id="292" r:id="rId38"/>
    <p:sldId id="295" r:id="rId39"/>
    <p:sldId id="293" r:id="rId40"/>
    <p:sldId id="299" r:id="rId41"/>
    <p:sldId id="298" r:id="rId42"/>
    <p:sldId id="29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3A80DF3-2430-4CE4-855E-06EFAA7246D6}">
          <p14:sldIdLst>
            <p14:sldId id="256"/>
            <p14:sldId id="257"/>
            <p14:sldId id="258"/>
          </p14:sldIdLst>
        </p14:section>
        <p14:section name="Performance logicielle" id="{92FEF0E8-DE69-4915-8104-B00BAD1F0F7E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Optimisations" id="{00F61AAC-F651-4DBC-8ABB-19C613FE6255}">
          <p14:sldIdLst>
            <p14:sldId id="265"/>
            <p14:sldId id="266"/>
            <p14:sldId id="271"/>
            <p14:sldId id="272"/>
          </p14:sldIdLst>
        </p14:section>
        <p14:section name="Mesurer" id="{4C4A3377-85CB-442B-A7DD-8F47BE1B0325}">
          <p14:sldIdLst>
            <p14:sldId id="275"/>
            <p14:sldId id="278"/>
            <p14:sldId id="279"/>
            <p14:sldId id="281"/>
            <p14:sldId id="276"/>
            <p14:sldId id="300"/>
            <p14:sldId id="280"/>
            <p14:sldId id="283"/>
            <p14:sldId id="284"/>
            <p14:sldId id="285"/>
            <p14:sldId id="286"/>
          </p14:sldIdLst>
        </p14:section>
        <p14:section name="Macro-optimisation" id="{AC4B4757-8312-4699-ACA7-D2BF0CB1EAF2}">
          <p14:sldIdLst>
            <p14:sldId id="273"/>
            <p14:sldId id="267"/>
            <p14:sldId id="268"/>
            <p14:sldId id="289"/>
            <p14:sldId id="290"/>
            <p14:sldId id="277"/>
            <p14:sldId id="282"/>
            <p14:sldId id="274"/>
            <p14:sldId id="287"/>
            <p14:sldId id="291"/>
            <p14:sldId id="288"/>
            <p14:sldId id="296"/>
            <p14:sldId id="292"/>
            <p14:sldId id="295"/>
          </p14:sldIdLst>
        </p14:section>
        <p14:section name="Fin" id="{F979E43D-FA83-4F57-86E4-1E428D31DC1F}">
          <p14:sldIdLst>
            <p14:sldId id="293"/>
          </p14:sldIdLst>
        </p14:section>
        <p14:section name="Annexes" id="{11B2DF8D-C920-43CA-8E57-BAD98C3E2E82}">
          <p14:sldIdLst>
            <p14:sldId id="299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ine Gueleraud" initials="AG" lastIdx="1" clrIdx="0">
    <p:extLst>
      <p:ext uri="{19B8F6BF-5375-455C-9EA6-DF929625EA0E}">
        <p15:presenceInfo xmlns:p15="http://schemas.microsoft.com/office/powerpoint/2012/main" userId="6d5589af9b1a3287" providerId="Windows Live"/>
      </p:ext>
    </p:extLst>
  </p:cmAuthor>
  <p:cmAuthor id="2" name="Charière Cédric" initials="CC" lastIdx="7" clrIdx="1">
    <p:extLst>
      <p:ext uri="{19B8F6BF-5375-455C-9EA6-DF929625EA0E}">
        <p15:presenceInfo xmlns:p15="http://schemas.microsoft.com/office/powerpoint/2012/main" userId="a785eef54de87705" providerId="Windows Live"/>
      </p:ext>
    </p:extLst>
  </p:cmAuthor>
  <p:cmAuthor id="3" name="Clément Grégoire" initials="CG" lastIdx="1" clrIdx="2">
    <p:extLst>
      <p:ext uri="{19B8F6BF-5375-455C-9EA6-DF929625EA0E}">
        <p15:presenceInfo xmlns:p15="http://schemas.microsoft.com/office/powerpoint/2012/main" userId="469fb1034a5710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6C82B"/>
    <a:srgbClr val="FFFF56"/>
    <a:srgbClr val="0071C5"/>
    <a:srgbClr val="333333"/>
    <a:srgbClr val="57D236"/>
    <a:srgbClr val="C88808"/>
    <a:srgbClr val="F5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1" autoAdjust="0"/>
    <p:restoredTop sz="86410" autoAdjust="0"/>
  </p:normalViewPr>
  <p:slideViewPr>
    <p:cSldViewPr snapToGrid="0">
      <p:cViewPr varScale="1">
        <p:scale>
          <a:sx n="99" d="100"/>
          <a:sy n="99" d="100"/>
        </p:scale>
        <p:origin x="1026" y="84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-61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74378570325768"/>
          <c:y val="4.4806691328305052E-2"/>
          <c:w val="0.82743033039987646"/>
          <c:h val="0.7957733637102326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vector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3.69</c:v>
                </c:pt>
                <c:pt idx="1">
                  <c:v>4.49</c:v>
                </c:pt>
                <c:pt idx="2">
                  <c:v>6.89</c:v>
                </c:pt>
                <c:pt idx="3">
                  <c:v>7.75</c:v>
                </c:pt>
                <c:pt idx="4">
                  <c:v>11.9</c:v>
                </c:pt>
                <c:pt idx="5">
                  <c:v>19.100000000000001</c:v>
                </c:pt>
                <c:pt idx="6">
                  <c:v>31.2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69-4122-8C3E-820A2A4D0B5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unordered_set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Feuil1!$C$2:$C$11</c:f>
              <c:numCache>
                <c:formatCode>General</c:formatCode>
                <c:ptCount val="10"/>
                <c:pt idx="0">
                  <c:v>8.16</c:v>
                </c:pt>
                <c:pt idx="1">
                  <c:v>8.1999999999999993</c:v>
                </c:pt>
                <c:pt idx="2">
                  <c:v>8.24</c:v>
                </c:pt>
                <c:pt idx="3">
                  <c:v>8.15</c:v>
                </c:pt>
                <c:pt idx="4">
                  <c:v>8.18</c:v>
                </c:pt>
                <c:pt idx="5">
                  <c:v>8.1300000000000008</c:v>
                </c:pt>
                <c:pt idx="6">
                  <c:v>9.67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69-4122-8C3E-820A2A4D0B5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set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25400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</c:numCache>
            </c:numRef>
          </c:xVal>
          <c:yVal>
            <c:numRef>
              <c:f>Feuil1!$D$2:$D$11</c:f>
              <c:numCache>
                <c:formatCode>General</c:formatCode>
                <c:ptCount val="10"/>
                <c:pt idx="0">
                  <c:v>6.09</c:v>
                </c:pt>
                <c:pt idx="1">
                  <c:v>6.13</c:v>
                </c:pt>
                <c:pt idx="2">
                  <c:v>7.87</c:v>
                </c:pt>
                <c:pt idx="3">
                  <c:v>8.0299999999999994</c:v>
                </c:pt>
                <c:pt idx="4">
                  <c:v>11.1</c:v>
                </c:pt>
                <c:pt idx="5">
                  <c:v>11</c:v>
                </c:pt>
                <c:pt idx="6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569-4122-8C3E-820A2A4D0B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928960"/>
        <c:axId val="604929376"/>
      </c:scatterChart>
      <c:valAx>
        <c:axId val="604928960"/>
        <c:scaling>
          <c:orientation val="minMax"/>
          <c:max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Elements in container</a:t>
                </a:r>
              </a:p>
            </c:rich>
          </c:tx>
          <c:layout>
            <c:manualLayout>
              <c:xMode val="edge"/>
              <c:yMode val="edge"/>
              <c:x val="0.10295777366064536"/>
              <c:y val="0.93054552836250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4929376"/>
        <c:crosses val="autoZero"/>
        <c:crossBetween val="midCat"/>
        <c:majorUnit val="8"/>
      </c:valAx>
      <c:valAx>
        <c:axId val="604929376"/>
        <c:scaling>
          <c:orientation val="minMax"/>
          <c:max val="24"/>
          <c:min val="3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Time (ns)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04928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50675467037204"/>
          <c:y val="0.92548408165980356"/>
          <c:w val="0.55851570943337969"/>
          <c:h val="7.4515918340196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1FC85-08FD-45BA-BA6C-C1260AAFD1DC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fr-FR"/>
        </a:p>
      </dgm:t>
    </dgm:pt>
    <dgm:pt modelId="{2E7D7027-6773-4B57-B182-511989C63045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Macro-optimisations</a:t>
          </a:r>
        </a:p>
      </dgm:t>
    </dgm:pt>
    <dgm:pt modelId="{480889EB-63D9-400B-839C-3388E67CDFBC}" type="parTrans" cxnId="{E294960E-1DBA-40F8-BB83-DF90DB59BFB7}">
      <dgm:prSet/>
      <dgm:spPr/>
      <dgm:t>
        <a:bodyPr/>
        <a:lstStyle/>
        <a:p>
          <a:endParaRPr lang="fr-FR"/>
        </a:p>
      </dgm:t>
    </dgm:pt>
    <dgm:pt modelId="{A1EBCDF3-4D45-43FC-B2C8-22DC8D43BA93}" type="sibTrans" cxnId="{E294960E-1DBA-40F8-BB83-DF90DB59BFB7}">
      <dgm:prSet/>
      <dgm:spPr/>
      <dgm:t>
        <a:bodyPr/>
        <a:lstStyle/>
        <a:p>
          <a:endParaRPr lang="fr-FR"/>
        </a:p>
      </dgm:t>
    </dgm:pt>
    <dgm:pt modelId="{770B183B-F3D6-4DC9-8637-5E8666671B3E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Mesurer</a:t>
          </a:r>
        </a:p>
      </dgm:t>
    </dgm:pt>
    <dgm:pt modelId="{DA251A10-9DE7-4309-9902-87B49D5172EE}" type="parTrans" cxnId="{084A5C8D-92B4-461F-B9B8-A88185BD403B}">
      <dgm:prSet/>
      <dgm:spPr/>
      <dgm:t>
        <a:bodyPr/>
        <a:lstStyle/>
        <a:p>
          <a:endParaRPr lang="fr-FR"/>
        </a:p>
      </dgm:t>
    </dgm:pt>
    <dgm:pt modelId="{C7428B78-7CA9-4BFD-BD59-F3670B988D0F}" type="sibTrans" cxnId="{084A5C8D-92B4-461F-B9B8-A88185BD403B}">
      <dgm:prSet/>
      <dgm:spPr/>
      <dgm:t>
        <a:bodyPr/>
        <a:lstStyle/>
        <a:p>
          <a:endParaRPr lang="fr-FR"/>
        </a:p>
      </dgm:t>
    </dgm:pt>
    <dgm:pt modelId="{2D904E64-2D5B-44F7-9CE2-7B13F01DA73C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Micro-optimisations</a:t>
          </a:r>
        </a:p>
      </dgm:t>
    </dgm:pt>
    <dgm:pt modelId="{AD9671CC-1B03-45F9-8C99-89B1EFFA6C66}" type="parTrans" cxnId="{C2DEDDCD-426F-49B9-8CAB-A74FC9FA9676}">
      <dgm:prSet/>
      <dgm:spPr/>
      <dgm:t>
        <a:bodyPr/>
        <a:lstStyle/>
        <a:p>
          <a:endParaRPr lang="fr-FR"/>
        </a:p>
      </dgm:t>
    </dgm:pt>
    <dgm:pt modelId="{A524738D-A333-49B3-9A4D-A0EC091A96C6}" type="sibTrans" cxnId="{C2DEDDCD-426F-49B9-8CAB-A74FC9FA9676}">
      <dgm:prSet/>
      <dgm:spPr/>
      <dgm:t>
        <a:bodyPr/>
        <a:lstStyle/>
        <a:p>
          <a:endParaRPr lang="fr-FR"/>
        </a:p>
      </dgm:t>
    </dgm:pt>
    <dgm:pt modelId="{DA845F10-2C39-4560-9539-661327D18ED1}">
      <dgm:prSet phldrT="[Texte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/>
            <a:t>Définir un objectif</a:t>
          </a:r>
        </a:p>
      </dgm:t>
    </dgm:pt>
    <dgm:pt modelId="{D3C66F00-F841-44AC-A295-C81B96530795}" type="parTrans" cxnId="{0AACB639-BB62-4A60-AC37-0E18E361F6C7}">
      <dgm:prSet/>
      <dgm:spPr/>
      <dgm:t>
        <a:bodyPr/>
        <a:lstStyle/>
        <a:p>
          <a:endParaRPr lang="fr-FR"/>
        </a:p>
      </dgm:t>
    </dgm:pt>
    <dgm:pt modelId="{A574DC07-E33C-44D5-AC22-B117ECFA18CF}" type="sibTrans" cxnId="{0AACB639-BB62-4A60-AC37-0E18E361F6C7}">
      <dgm:prSet/>
      <dgm:spPr/>
      <dgm:t>
        <a:bodyPr/>
        <a:lstStyle/>
        <a:p>
          <a:endParaRPr lang="fr-FR"/>
        </a:p>
      </dgm:t>
    </dgm:pt>
    <dgm:pt modelId="{23E87A48-FB4B-4EF5-A40D-04A0579DEFFE}" type="pres">
      <dgm:prSet presAssocID="{7461FC85-08FD-45BA-BA6C-C1260AAFD1DC}" presName="CompostProcess" presStyleCnt="0">
        <dgm:presLayoutVars>
          <dgm:dir/>
          <dgm:resizeHandles val="exact"/>
        </dgm:presLayoutVars>
      </dgm:prSet>
      <dgm:spPr/>
    </dgm:pt>
    <dgm:pt modelId="{A18AED6E-E142-4613-B9D4-6A8D2671463C}" type="pres">
      <dgm:prSet presAssocID="{7461FC85-08FD-45BA-BA6C-C1260AAFD1DC}" presName="arrow" presStyleLbl="bgShp" presStyleIdx="0" presStyleCnt="1"/>
      <dgm:spPr/>
    </dgm:pt>
    <dgm:pt modelId="{2FBF538A-7EA5-48DB-83CB-EBEBE5F5FF77}" type="pres">
      <dgm:prSet presAssocID="{7461FC85-08FD-45BA-BA6C-C1260AAFD1DC}" presName="linearProcess" presStyleCnt="0"/>
      <dgm:spPr/>
    </dgm:pt>
    <dgm:pt modelId="{70C78F4D-7DC4-48AB-873B-C3D013C794DF}" type="pres">
      <dgm:prSet presAssocID="{DA845F10-2C39-4560-9539-661327D18ED1}" presName="textNode" presStyleLbl="node1" presStyleIdx="0" presStyleCnt="4">
        <dgm:presLayoutVars>
          <dgm:bulletEnabled val="1"/>
        </dgm:presLayoutVars>
      </dgm:prSet>
      <dgm:spPr/>
    </dgm:pt>
    <dgm:pt modelId="{C5A7C901-7F88-494D-8B7D-D97B3A656215}" type="pres">
      <dgm:prSet presAssocID="{A574DC07-E33C-44D5-AC22-B117ECFA18CF}" presName="sibTrans" presStyleCnt="0"/>
      <dgm:spPr/>
    </dgm:pt>
    <dgm:pt modelId="{22B23AD9-CD26-44EE-89D2-B3D301C194EF}" type="pres">
      <dgm:prSet presAssocID="{770B183B-F3D6-4DC9-8637-5E8666671B3E}" presName="textNode" presStyleLbl="node1" presStyleIdx="1" presStyleCnt="4">
        <dgm:presLayoutVars>
          <dgm:bulletEnabled val="1"/>
        </dgm:presLayoutVars>
      </dgm:prSet>
      <dgm:spPr/>
    </dgm:pt>
    <dgm:pt modelId="{8907AB53-17D1-4CD1-8554-35D4609BA020}" type="pres">
      <dgm:prSet presAssocID="{C7428B78-7CA9-4BFD-BD59-F3670B988D0F}" presName="sibTrans" presStyleCnt="0"/>
      <dgm:spPr/>
    </dgm:pt>
    <dgm:pt modelId="{A4B4D47C-41A7-4C0A-875A-89E9E6DD5B70}" type="pres">
      <dgm:prSet presAssocID="{2E7D7027-6773-4B57-B182-511989C63045}" presName="textNode" presStyleLbl="node1" presStyleIdx="2" presStyleCnt="4">
        <dgm:presLayoutVars>
          <dgm:bulletEnabled val="1"/>
        </dgm:presLayoutVars>
      </dgm:prSet>
      <dgm:spPr/>
    </dgm:pt>
    <dgm:pt modelId="{29DDCE77-8370-4AC3-9F75-F8BCE189A8C5}" type="pres">
      <dgm:prSet presAssocID="{A1EBCDF3-4D45-43FC-B2C8-22DC8D43BA93}" presName="sibTrans" presStyleCnt="0"/>
      <dgm:spPr/>
    </dgm:pt>
    <dgm:pt modelId="{A2DBC3FF-0F48-426A-B37C-5A7F787CA1D6}" type="pres">
      <dgm:prSet presAssocID="{2D904E64-2D5B-44F7-9CE2-7B13F01DA73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294960E-1DBA-40F8-BB83-DF90DB59BFB7}" srcId="{7461FC85-08FD-45BA-BA6C-C1260AAFD1DC}" destId="{2E7D7027-6773-4B57-B182-511989C63045}" srcOrd="2" destOrd="0" parTransId="{480889EB-63D9-400B-839C-3388E67CDFBC}" sibTransId="{A1EBCDF3-4D45-43FC-B2C8-22DC8D43BA93}"/>
    <dgm:cxn modelId="{0AACB639-BB62-4A60-AC37-0E18E361F6C7}" srcId="{7461FC85-08FD-45BA-BA6C-C1260AAFD1DC}" destId="{DA845F10-2C39-4560-9539-661327D18ED1}" srcOrd="0" destOrd="0" parTransId="{D3C66F00-F841-44AC-A295-C81B96530795}" sibTransId="{A574DC07-E33C-44D5-AC22-B117ECFA18CF}"/>
    <dgm:cxn modelId="{89B74B5E-AEF9-43CC-9D5E-13C8C4A2A851}" type="presOf" srcId="{770B183B-F3D6-4DC9-8637-5E8666671B3E}" destId="{22B23AD9-CD26-44EE-89D2-B3D301C194EF}" srcOrd="0" destOrd="0" presId="urn:microsoft.com/office/officeart/2005/8/layout/hProcess9"/>
    <dgm:cxn modelId="{AD9A1E56-3E28-4A13-961F-BB191BB6F322}" type="presOf" srcId="{2D904E64-2D5B-44F7-9CE2-7B13F01DA73C}" destId="{A2DBC3FF-0F48-426A-B37C-5A7F787CA1D6}" srcOrd="0" destOrd="0" presId="urn:microsoft.com/office/officeart/2005/8/layout/hProcess9"/>
    <dgm:cxn modelId="{084A5C8D-92B4-461F-B9B8-A88185BD403B}" srcId="{7461FC85-08FD-45BA-BA6C-C1260AAFD1DC}" destId="{770B183B-F3D6-4DC9-8637-5E8666671B3E}" srcOrd="1" destOrd="0" parTransId="{DA251A10-9DE7-4309-9902-87B49D5172EE}" sibTransId="{C7428B78-7CA9-4BFD-BD59-F3670B988D0F}"/>
    <dgm:cxn modelId="{7ACE3699-7CDB-4442-9CE7-B82D0F2860B5}" type="presOf" srcId="{2E7D7027-6773-4B57-B182-511989C63045}" destId="{A4B4D47C-41A7-4C0A-875A-89E9E6DD5B70}" srcOrd="0" destOrd="0" presId="urn:microsoft.com/office/officeart/2005/8/layout/hProcess9"/>
    <dgm:cxn modelId="{E28DC5A2-2426-4442-B8FE-DFAB99813B41}" type="presOf" srcId="{DA845F10-2C39-4560-9539-661327D18ED1}" destId="{70C78F4D-7DC4-48AB-873B-C3D013C794DF}" srcOrd="0" destOrd="0" presId="urn:microsoft.com/office/officeart/2005/8/layout/hProcess9"/>
    <dgm:cxn modelId="{D4FE70C3-6E75-4D80-95A4-1F3A20CA1107}" type="presOf" srcId="{7461FC85-08FD-45BA-BA6C-C1260AAFD1DC}" destId="{23E87A48-FB4B-4EF5-A40D-04A0579DEFFE}" srcOrd="0" destOrd="0" presId="urn:microsoft.com/office/officeart/2005/8/layout/hProcess9"/>
    <dgm:cxn modelId="{C2DEDDCD-426F-49B9-8CAB-A74FC9FA9676}" srcId="{7461FC85-08FD-45BA-BA6C-C1260AAFD1DC}" destId="{2D904E64-2D5B-44F7-9CE2-7B13F01DA73C}" srcOrd="3" destOrd="0" parTransId="{AD9671CC-1B03-45F9-8C99-89B1EFFA6C66}" sibTransId="{A524738D-A333-49B3-9A4D-A0EC091A96C6}"/>
    <dgm:cxn modelId="{5BE2538F-2EA0-41C9-ABE5-9EB811B87320}" type="presParOf" srcId="{23E87A48-FB4B-4EF5-A40D-04A0579DEFFE}" destId="{A18AED6E-E142-4613-B9D4-6A8D2671463C}" srcOrd="0" destOrd="0" presId="urn:microsoft.com/office/officeart/2005/8/layout/hProcess9"/>
    <dgm:cxn modelId="{F72A3AD3-15E6-47D2-8490-D6171E195681}" type="presParOf" srcId="{23E87A48-FB4B-4EF5-A40D-04A0579DEFFE}" destId="{2FBF538A-7EA5-48DB-83CB-EBEBE5F5FF77}" srcOrd="1" destOrd="0" presId="urn:microsoft.com/office/officeart/2005/8/layout/hProcess9"/>
    <dgm:cxn modelId="{0735031B-F903-4CD0-A04A-A0067B611CD1}" type="presParOf" srcId="{2FBF538A-7EA5-48DB-83CB-EBEBE5F5FF77}" destId="{70C78F4D-7DC4-48AB-873B-C3D013C794DF}" srcOrd="0" destOrd="0" presId="urn:microsoft.com/office/officeart/2005/8/layout/hProcess9"/>
    <dgm:cxn modelId="{FEBC9A38-3E6A-4209-A1F5-B5926672BB9D}" type="presParOf" srcId="{2FBF538A-7EA5-48DB-83CB-EBEBE5F5FF77}" destId="{C5A7C901-7F88-494D-8B7D-D97B3A656215}" srcOrd="1" destOrd="0" presId="urn:microsoft.com/office/officeart/2005/8/layout/hProcess9"/>
    <dgm:cxn modelId="{F4C8CFD7-ED37-41CC-9DFF-A98F958DF808}" type="presParOf" srcId="{2FBF538A-7EA5-48DB-83CB-EBEBE5F5FF77}" destId="{22B23AD9-CD26-44EE-89D2-B3D301C194EF}" srcOrd="2" destOrd="0" presId="urn:microsoft.com/office/officeart/2005/8/layout/hProcess9"/>
    <dgm:cxn modelId="{C2AB4A68-388B-4F3B-8464-DC0DAAC3F813}" type="presParOf" srcId="{2FBF538A-7EA5-48DB-83CB-EBEBE5F5FF77}" destId="{8907AB53-17D1-4CD1-8554-35D4609BA020}" srcOrd="3" destOrd="0" presId="urn:microsoft.com/office/officeart/2005/8/layout/hProcess9"/>
    <dgm:cxn modelId="{4D87C10B-BA37-4073-AE08-B01CE222E68E}" type="presParOf" srcId="{2FBF538A-7EA5-48DB-83CB-EBEBE5F5FF77}" destId="{A4B4D47C-41A7-4C0A-875A-89E9E6DD5B70}" srcOrd="4" destOrd="0" presId="urn:microsoft.com/office/officeart/2005/8/layout/hProcess9"/>
    <dgm:cxn modelId="{F99EDBB6-B446-445B-A383-D6AFF09B70AB}" type="presParOf" srcId="{2FBF538A-7EA5-48DB-83CB-EBEBE5F5FF77}" destId="{29DDCE77-8370-4AC3-9F75-F8BCE189A8C5}" srcOrd="5" destOrd="0" presId="urn:microsoft.com/office/officeart/2005/8/layout/hProcess9"/>
    <dgm:cxn modelId="{9A155644-94A7-4A8B-AD4E-D7E5E9C8FF0D}" type="presParOf" srcId="{2FBF538A-7EA5-48DB-83CB-EBEBE5F5FF77}" destId="{A2DBC3FF-0F48-426A-B37C-5A7F787CA1D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BBA14-E6CB-4929-9E4B-35D284ECB14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56E371AE-6BE9-4BFE-A362-C0E281723AB9}">
      <dgm:prSet phldrT="[Texte]"/>
      <dgm:spPr/>
      <dgm:t>
        <a:bodyPr/>
        <a:lstStyle/>
        <a:p>
          <a:r>
            <a:rPr lang="fr-FR" dirty="0"/>
            <a:t>Fermez les autres programmes</a:t>
          </a:r>
        </a:p>
      </dgm:t>
    </dgm:pt>
    <dgm:pt modelId="{2EA45B12-7D46-49ED-92A6-F4C7CBC82D72}" type="parTrans" cxnId="{A72C7CAC-4D37-4376-BEC5-00EA195F6EF5}">
      <dgm:prSet/>
      <dgm:spPr/>
      <dgm:t>
        <a:bodyPr/>
        <a:lstStyle/>
        <a:p>
          <a:endParaRPr lang="fr-FR"/>
        </a:p>
      </dgm:t>
    </dgm:pt>
    <dgm:pt modelId="{219EBA8E-1DDA-40DD-8525-A04517085988}" type="sibTrans" cxnId="{A72C7CAC-4D37-4376-BEC5-00EA195F6EF5}">
      <dgm:prSet/>
      <dgm:spPr/>
      <dgm:t>
        <a:bodyPr/>
        <a:lstStyle/>
        <a:p>
          <a:endParaRPr lang="fr-FR"/>
        </a:p>
      </dgm:t>
    </dgm:pt>
    <dgm:pt modelId="{049BB606-AF4A-4C44-9C8A-E7226A9CE2B6}">
      <dgm:prSet phldrT="[Texte]"/>
      <dgm:spPr/>
      <dgm:t>
        <a:bodyPr/>
        <a:lstStyle/>
        <a:p>
          <a:r>
            <a:rPr lang="fr-FR" dirty="0"/>
            <a:t>Fixer la fréquence du CPU / GPU</a:t>
          </a:r>
        </a:p>
      </dgm:t>
    </dgm:pt>
    <dgm:pt modelId="{0F842F18-4C51-44E3-B941-C92426ABD3D0}" type="parTrans" cxnId="{A24D292A-77C9-42C0-8A4E-9D04D7CCCD0C}">
      <dgm:prSet/>
      <dgm:spPr/>
      <dgm:t>
        <a:bodyPr/>
        <a:lstStyle/>
        <a:p>
          <a:endParaRPr lang="fr-FR"/>
        </a:p>
      </dgm:t>
    </dgm:pt>
    <dgm:pt modelId="{0CA5D6E6-9DE5-4218-AE7C-E9EE8D325C9A}" type="sibTrans" cxnId="{A24D292A-77C9-42C0-8A4E-9D04D7CCCD0C}">
      <dgm:prSet/>
      <dgm:spPr/>
      <dgm:t>
        <a:bodyPr/>
        <a:lstStyle/>
        <a:p>
          <a:endParaRPr lang="fr-FR"/>
        </a:p>
      </dgm:t>
    </dgm:pt>
    <dgm:pt modelId="{4776750D-BAF7-47EB-A61C-570202FD2171}">
      <dgm:prSet phldrT="[Texte]"/>
      <dgm:spPr/>
      <dgm:t>
        <a:bodyPr/>
        <a:lstStyle/>
        <a:p>
          <a:r>
            <a:rPr lang="fr-FR" dirty="0"/>
            <a:t>Attention à l’alimentation/température</a:t>
          </a:r>
        </a:p>
      </dgm:t>
    </dgm:pt>
    <dgm:pt modelId="{ED353436-5023-4D6B-8DB1-A5817B6B8F8D}" type="parTrans" cxnId="{8C809264-D82D-4BB3-8381-E644E889AC3F}">
      <dgm:prSet/>
      <dgm:spPr/>
      <dgm:t>
        <a:bodyPr/>
        <a:lstStyle/>
        <a:p>
          <a:endParaRPr lang="fr-FR"/>
        </a:p>
      </dgm:t>
    </dgm:pt>
    <dgm:pt modelId="{41166C15-5C6D-4D39-8B01-FE616778D0CC}" type="sibTrans" cxnId="{8C809264-D82D-4BB3-8381-E644E889AC3F}">
      <dgm:prSet/>
      <dgm:spPr/>
      <dgm:t>
        <a:bodyPr/>
        <a:lstStyle/>
        <a:p>
          <a:endParaRPr lang="fr-FR"/>
        </a:p>
      </dgm:t>
    </dgm:pt>
    <dgm:pt modelId="{BE97DD31-10A1-4A71-8241-2A7E4730C514}">
      <dgm:prSet phldrT="[Texte]"/>
      <dgm:spPr/>
      <dgm:t>
        <a:bodyPr/>
        <a:lstStyle/>
        <a:p>
          <a:r>
            <a:rPr lang="fr-FR" dirty="0"/>
            <a:t>Beaucoup d’autres facteurs!</a:t>
          </a:r>
        </a:p>
      </dgm:t>
    </dgm:pt>
    <dgm:pt modelId="{FAEEE058-3730-4BED-87FC-536934CB70A3}" type="parTrans" cxnId="{E7821AC1-8EEE-4BFB-A5D9-822D00D44ABE}">
      <dgm:prSet/>
      <dgm:spPr/>
      <dgm:t>
        <a:bodyPr/>
        <a:lstStyle/>
        <a:p>
          <a:endParaRPr lang="fr-FR"/>
        </a:p>
      </dgm:t>
    </dgm:pt>
    <dgm:pt modelId="{36EC4BB1-0F5D-40B5-A1ED-403797824CAB}" type="sibTrans" cxnId="{E7821AC1-8EEE-4BFB-A5D9-822D00D44ABE}">
      <dgm:prSet/>
      <dgm:spPr/>
      <dgm:t>
        <a:bodyPr/>
        <a:lstStyle/>
        <a:p>
          <a:endParaRPr lang="fr-FR"/>
        </a:p>
      </dgm:t>
    </dgm:pt>
    <dgm:pt modelId="{242F78C2-FC5B-4819-809F-082355297B8D}">
      <dgm:prSet phldrT="[Texte]"/>
      <dgm:spPr/>
      <dgm:t>
        <a:bodyPr/>
        <a:lstStyle/>
        <a:p>
          <a:r>
            <a:rPr lang="fr-FR" dirty="0"/>
            <a:t>Ordre de </a:t>
          </a:r>
          <a:r>
            <a:rPr lang="fr-FR" dirty="0" err="1"/>
            <a:t>link</a:t>
          </a:r>
          <a:r>
            <a:rPr lang="fr-FR" dirty="0"/>
            <a:t>, variables d’environnement, ASLR, alignement des allocations…</a:t>
          </a:r>
        </a:p>
      </dgm:t>
    </dgm:pt>
    <dgm:pt modelId="{D7A3D888-94C9-45FE-9238-34E28B7A8E13}" type="parTrans" cxnId="{A4F1AF72-8A93-489E-B4A1-1EC733A7A29D}">
      <dgm:prSet/>
      <dgm:spPr/>
      <dgm:t>
        <a:bodyPr/>
        <a:lstStyle/>
        <a:p>
          <a:endParaRPr lang="fr-FR"/>
        </a:p>
      </dgm:t>
    </dgm:pt>
    <dgm:pt modelId="{588743C7-38B6-4E64-A6E2-443418103876}" type="sibTrans" cxnId="{A4F1AF72-8A93-489E-B4A1-1EC733A7A29D}">
      <dgm:prSet/>
      <dgm:spPr/>
      <dgm:t>
        <a:bodyPr/>
        <a:lstStyle/>
        <a:p>
          <a:endParaRPr lang="fr-FR"/>
        </a:p>
      </dgm:t>
    </dgm:pt>
    <dgm:pt modelId="{33CB9D95-E8CE-4BAA-AE7E-40C1FE184EF9}" type="pres">
      <dgm:prSet presAssocID="{0B3BBA14-E6CB-4929-9E4B-35D284ECB14A}" presName="Name0" presStyleCnt="0">
        <dgm:presLayoutVars>
          <dgm:chMax val="7"/>
          <dgm:chPref val="7"/>
          <dgm:dir/>
        </dgm:presLayoutVars>
      </dgm:prSet>
      <dgm:spPr/>
    </dgm:pt>
    <dgm:pt modelId="{31504746-27B4-4703-845E-E6313962D514}" type="pres">
      <dgm:prSet presAssocID="{0B3BBA14-E6CB-4929-9E4B-35D284ECB14A}" presName="Name1" presStyleCnt="0"/>
      <dgm:spPr/>
    </dgm:pt>
    <dgm:pt modelId="{8DFD2BAC-1E04-4D81-B7C6-FAEEA6FBA3B3}" type="pres">
      <dgm:prSet presAssocID="{0B3BBA14-E6CB-4929-9E4B-35D284ECB14A}" presName="cycle" presStyleCnt="0"/>
      <dgm:spPr/>
    </dgm:pt>
    <dgm:pt modelId="{B7128F12-2714-4C28-BD28-C47DF87ED275}" type="pres">
      <dgm:prSet presAssocID="{0B3BBA14-E6CB-4929-9E4B-35D284ECB14A}" presName="srcNode" presStyleLbl="node1" presStyleIdx="0" presStyleCnt="5"/>
      <dgm:spPr/>
    </dgm:pt>
    <dgm:pt modelId="{DEF9F3B9-9CC9-4DEC-A660-7612EE97CD80}" type="pres">
      <dgm:prSet presAssocID="{0B3BBA14-E6CB-4929-9E4B-35D284ECB14A}" presName="conn" presStyleLbl="parChTrans1D2" presStyleIdx="0" presStyleCnt="1"/>
      <dgm:spPr/>
    </dgm:pt>
    <dgm:pt modelId="{C14AAD58-33E4-4CD0-866D-676BA9C4387B}" type="pres">
      <dgm:prSet presAssocID="{0B3BBA14-E6CB-4929-9E4B-35D284ECB14A}" presName="extraNode" presStyleLbl="node1" presStyleIdx="0" presStyleCnt="5"/>
      <dgm:spPr/>
    </dgm:pt>
    <dgm:pt modelId="{60BB81C0-EA79-4F4A-AEE4-9EDD28B39EC8}" type="pres">
      <dgm:prSet presAssocID="{0B3BBA14-E6CB-4929-9E4B-35D284ECB14A}" presName="dstNode" presStyleLbl="node1" presStyleIdx="0" presStyleCnt="5"/>
      <dgm:spPr/>
    </dgm:pt>
    <dgm:pt modelId="{8CF3EF03-C8DD-4EB8-9DDD-449B1F5A5F4D}" type="pres">
      <dgm:prSet presAssocID="{56E371AE-6BE9-4BFE-A362-C0E281723AB9}" presName="text_1" presStyleLbl="node1" presStyleIdx="0" presStyleCnt="5">
        <dgm:presLayoutVars>
          <dgm:bulletEnabled val="1"/>
        </dgm:presLayoutVars>
      </dgm:prSet>
      <dgm:spPr/>
    </dgm:pt>
    <dgm:pt modelId="{DFFF1A97-D6CE-45CC-9E53-E726FA096E67}" type="pres">
      <dgm:prSet presAssocID="{56E371AE-6BE9-4BFE-A362-C0E281723AB9}" presName="accent_1" presStyleCnt="0"/>
      <dgm:spPr/>
    </dgm:pt>
    <dgm:pt modelId="{1FF0573D-3017-45B1-9B64-E5ED14787E8A}" type="pres">
      <dgm:prSet presAssocID="{56E371AE-6BE9-4BFE-A362-C0E281723AB9}" presName="accentRepeatNode" presStyleLbl="solidFgAcc1" presStyleIdx="0" presStyleCnt="5"/>
      <dgm:spPr/>
    </dgm:pt>
    <dgm:pt modelId="{B203C9E2-B745-4B82-A6ED-22D448287775}" type="pres">
      <dgm:prSet presAssocID="{049BB606-AF4A-4C44-9C8A-E7226A9CE2B6}" presName="text_2" presStyleLbl="node1" presStyleIdx="1" presStyleCnt="5">
        <dgm:presLayoutVars>
          <dgm:bulletEnabled val="1"/>
        </dgm:presLayoutVars>
      </dgm:prSet>
      <dgm:spPr/>
    </dgm:pt>
    <dgm:pt modelId="{4FB1AE59-63D0-4698-9335-7C47B1C63D20}" type="pres">
      <dgm:prSet presAssocID="{049BB606-AF4A-4C44-9C8A-E7226A9CE2B6}" presName="accent_2" presStyleCnt="0"/>
      <dgm:spPr/>
    </dgm:pt>
    <dgm:pt modelId="{95B3AB16-4FAB-4586-BE69-39EC5C6BA176}" type="pres">
      <dgm:prSet presAssocID="{049BB606-AF4A-4C44-9C8A-E7226A9CE2B6}" presName="accentRepeatNode" presStyleLbl="solidFgAcc1" presStyleIdx="1" presStyleCnt="5"/>
      <dgm:spPr/>
    </dgm:pt>
    <dgm:pt modelId="{50BBBB19-E60F-45D4-8C0D-3C1CA07BC89D}" type="pres">
      <dgm:prSet presAssocID="{4776750D-BAF7-47EB-A61C-570202FD2171}" presName="text_3" presStyleLbl="node1" presStyleIdx="2" presStyleCnt="5">
        <dgm:presLayoutVars>
          <dgm:bulletEnabled val="1"/>
        </dgm:presLayoutVars>
      </dgm:prSet>
      <dgm:spPr/>
    </dgm:pt>
    <dgm:pt modelId="{A6DFA3EF-747F-48BF-B8F1-8ACABDE713D5}" type="pres">
      <dgm:prSet presAssocID="{4776750D-BAF7-47EB-A61C-570202FD2171}" presName="accent_3" presStyleCnt="0"/>
      <dgm:spPr/>
    </dgm:pt>
    <dgm:pt modelId="{0B61AF62-126D-4903-A52D-5B0258F388F7}" type="pres">
      <dgm:prSet presAssocID="{4776750D-BAF7-47EB-A61C-570202FD2171}" presName="accentRepeatNode" presStyleLbl="solidFgAcc1" presStyleIdx="2" presStyleCnt="5"/>
      <dgm:spPr/>
    </dgm:pt>
    <dgm:pt modelId="{0B7472C2-C7A9-443E-BEF1-BF6EF88A2103}" type="pres">
      <dgm:prSet presAssocID="{242F78C2-FC5B-4819-809F-082355297B8D}" presName="text_4" presStyleLbl="node1" presStyleIdx="3" presStyleCnt="5">
        <dgm:presLayoutVars>
          <dgm:bulletEnabled val="1"/>
        </dgm:presLayoutVars>
      </dgm:prSet>
      <dgm:spPr/>
    </dgm:pt>
    <dgm:pt modelId="{95B6AD80-09EB-4BAC-A318-A461DCA23988}" type="pres">
      <dgm:prSet presAssocID="{242F78C2-FC5B-4819-809F-082355297B8D}" presName="accent_4" presStyleCnt="0"/>
      <dgm:spPr/>
    </dgm:pt>
    <dgm:pt modelId="{AC983711-9C35-4112-AE3E-8D3CF5D458C6}" type="pres">
      <dgm:prSet presAssocID="{242F78C2-FC5B-4819-809F-082355297B8D}" presName="accentRepeatNode" presStyleLbl="solidFgAcc1" presStyleIdx="3" presStyleCnt="5"/>
      <dgm:spPr/>
    </dgm:pt>
    <dgm:pt modelId="{9599E6A8-8DD4-4EEA-BAD9-A3EF254C682B}" type="pres">
      <dgm:prSet presAssocID="{BE97DD31-10A1-4A71-8241-2A7E4730C514}" presName="text_5" presStyleLbl="node1" presStyleIdx="4" presStyleCnt="5">
        <dgm:presLayoutVars>
          <dgm:bulletEnabled val="1"/>
        </dgm:presLayoutVars>
      </dgm:prSet>
      <dgm:spPr/>
    </dgm:pt>
    <dgm:pt modelId="{88B351AE-5DFB-473B-97B1-286EAC9A7851}" type="pres">
      <dgm:prSet presAssocID="{BE97DD31-10A1-4A71-8241-2A7E4730C514}" presName="accent_5" presStyleCnt="0"/>
      <dgm:spPr/>
    </dgm:pt>
    <dgm:pt modelId="{DFD3D543-ACD6-4E92-8F63-80F066C61A27}" type="pres">
      <dgm:prSet presAssocID="{BE97DD31-10A1-4A71-8241-2A7E4730C514}" presName="accentRepeatNode" presStyleLbl="solidFgAcc1" presStyleIdx="4" presStyleCnt="5"/>
      <dgm:spPr/>
    </dgm:pt>
  </dgm:ptLst>
  <dgm:cxnLst>
    <dgm:cxn modelId="{87B03E00-27FF-4BDA-91F6-D999A15C4C1B}" type="presOf" srcId="{56E371AE-6BE9-4BFE-A362-C0E281723AB9}" destId="{8CF3EF03-C8DD-4EB8-9DDD-449B1F5A5F4D}" srcOrd="0" destOrd="0" presId="urn:microsoft.com/office/officeart/2008/layout/VerticalCurvedList"/>
    <dgm:cxn modelId="{A24D292A-77C9-42C0-8A4E-9D04D7CCCD0C}" srcId="{0B3BBA14-E6CB-4929-9E4B-35D284ECB14A}" destId="{049BB606-AF4A-4C44-9C8A-E7226A9CE2B6}" srcOrd="1" destOrd="0" parTransId="{0F842F18-4C51-44E3-B941-C92426ABD3D0}" sibTransId="{0CA5D6E6-9DE5-4218-AE7C-E9EE8D325C9A}"/>
    <dgm:cxn modelId="{6B49DE2A-0B34-4ACD-B361-7E6399F2B8AF}" type="presOf" srcId="{242F78C2-FC5B-4819-809F-082355297B8D}" destId="{0B7472C2-C7A9-443E-BEF1-BF6EF88A2103}" srcOrd="0" destOrd="0" presId="urn:microsoft.com/office/officeart/2008/layout/VerticalCurvedList"/>
    <dgm:cxn modelId="{F4877E2B-BFCF-454D-83E1-670373D85C55}" type="presOf" srcId="{219EBA8E-1DDA-40DD-8525-A04517085988}" destId="{DEF9F3B9-9CC9-4DEC-A660-7612EE97CD80}" srcOrd="0" destOrd="0" presId="urn:microsoft.com/office/officeart/2008/layout/VerticalCurvedList"/>
    <dgm:cxn modelId="{8C809264-D82D-4BB3-8381-E644E889AC3F}" srcId="{0B3BBA14-E6CB-4929-9E4B-35D284ECB14A}" destId="{4776750D-BAF7-47EB-A61C-570202FD2171}" srcOrd="2" destOrd="0" parTransId="{ED353436-5023-4D6B-8DB1-A5817B6B8F8D}" sibTransId="{41166C15-5C6D-4D39-8B01-FE616778D0CC}"/>
    <dgm:cxn modelId="{FE767567-89E8-4E7C-B0EC-6D40223DA311}" type="presOf" srcId="{049BB606-AF4A-4C44-9C8A-E7226A9CE2B6}" destId="{B203C9E2-B745-4B82-A6ED-22D448287775}" srcOrd="0" destOrd="0" presId="urn:microsoft.com/office/officeart/2008/layout/VerticalCurvedList"/>
    <dgm:cxn modelId="{A4F1AF72-8A93-489E-B4A1-1EC733A7A29D}" srcId="{0B3BBA14-E6CB-4929-9E4B-35D284ECB14A}" destId="{242F78C2-FC5B-4819-809F-082355297B8D}" srcOrd="3" destOrd="0" parTransId="{D7A3D888-94C9-45FE-9238-34E28B7A8E13}" sibTransId="{588743C7-38B6-4E64-A6E2-443418103876}"/>
    <dgm:cxn modelId="{BDC71F81-4D25-43B2-B49D-E22CC74871F1}" type="presOf" srcId="{0B3BBA14-E6CB-4929-9E4B-35D284ECB14A}" destId="{33CB9D95-E8CE-4BAA-AE7E-40C1FE184EF9}" srcOrd="0" destOrd="0" presId="urn:microsoft.com/office/officeart/2008/layout/VerticalCurvedList"/>
    <dgm:cxn modelId="{A72C7CAC-4D37-4376-BEC5-00EA195F6EF5}" srcId="{0B3BBA14-E6CB-4929-9E4B-35D284ECB14A}" destId="{56E371AE-6BE9-4BFE-A362-C0E281723AB9}" srcOrd="0" destOrd="0" parTransId="{2EA45B12-7D46-49ED-92A6-F4C7CBC82D72}" sibTransId="{219EBA8E-1DDA-40DD-8525-A04517085988}"/>
    <dgm:cxn modelId="{E7821AC1-8EEE-4BFB-A5D9-822D00D44ABE}" srcId="{0B3BBA14-E6CB-4929-9E4B-35D284ECB14A}" destId="{BE97DD31-10A1-4A71-8241-2A7E4730C514}" srcOrd="4" destOrd="0" parTransId="{FAEEE058-3730-4BED-87FC-536934CB70A3}" sibTransId="{36EC4BB1-0F5D-40B5-A1ED-403797824CAB}"/>
    <dgm:cxn modelId="{10E505E2-7395-4DD5-9527-00B581C18583}" type="presOf" srcId="{4776750D-BAF7-47EB-A61C-570202FD2171}" destId="{50BBBB19-E60F-45D4-8C0D-3C1CA07BC89D}" srcOrd="0" destOrd="0" presId="urn:microsoft.com/office/officeart/2008/layout/VerticalCurvedList"/>
    <dgm:cxn modelId="{043930FB-0BB8-444F-A37F-A7BA5B91C285}" type="presOf" srcId="{BE97DD31-10A1-4A71-8241-2A7E4730C514}" destId="{9599E6A8-8DD4-4EEA-BAD9-A3EF254C682B}" srcOrd="0" destOrd="0" presId="urn:microsoft.com/office/officeart/2008/layout/VerticalCurvedList"/>
    <dgm:cxn modelId="{F6EB8904-7FB7-43ED-AC87-BF729E058193}" type="presParOf" srcId="{33CB9D95-E8CE-4BAA-AE7E-40C1FE184EF9}" destId="{31504746-27B4-4703-845E-E6313962D514}" srcOrd="0" destOrd="0" presId="urn:microsoft.com/office/officeart/2008/layout/VerticalCurvedList"/>
    <dgm:cxn modelId="{AE6996CA-230E-4FEB-951C-4D23F3F48092}" type="presParOf" srcId="{31504746-27B4-4703-845E-E6313962D514}" destId="{8DFD2BAC-1E04-4D81-B7C6-FAEEA6FBA3B3}" srcOrd="0" destOrd="0" presId="urn:microsoft.com/office/officeart/2008/layout/VerticalCurvedList"/>
    <dgm:cxn modelId="{4A5EDA6A-51A5-43A4-AE4A-CCBA97A6FF13}" type="presParOf" srcId="{8DFD2BAC-1E04-4D81-B7C6-FAEEA6FBA3B3}" destId="{B7128F12-2714-4C28-BD28-C47DF87ED275}" srcOrd="0" destOrd="0" presId="urn:microsoft.com/office/officeart/2008/layout/VerticalCurvedList"/>
    <dgm:cxn modelId="{42FE4E42-1FB9-4E19-897C-B1C7738812CC}" type="presParOf" srcId="{8DFD2BAC-1E04-4D81-B7C6-FAEEA6FBA3B3}" destId="{DEF9F3B9-9CC9-4DEC-A660-7612EE97CD80}" srcOrd="1" destOrd="0" presId="urn:microsoft.com/office/officeart/2008/layout/VerticalCurvedList"/>
    <dgm:cxn modelId="{58F6E4C3-93DA-4FD4-B48E-D8427F831050}" type="presParOf" srcId="{8DFD2BAC-1E04-4D81-B7C6-FAEEA6FBA3B3}" destId="{C14AAD58-33E4-4CD0-866D-676BA9C4387B}" srcOrd="2" destOrd="0" presId="urn:microsoft.com/office/officeart/2008/layout/VerticalCurvedList"/>
    <dgm:cxn modelId="{C9A31365-341E-4182-97B6-C6A4BB8FEE90}" type="presParOf" srcId="{8DFD2BAC-1E04-4D81-B7C6-FAEEA6FBA3B3}" destId="{60BB81C0-EA79-4F4A-AEE4-9EDD28B39EC8}" srcOrd="3" destOrd="0" presId="urn:microsoft.com/office/officeart/2008/layout/VerticalCurvedList"/>
    <dgm:cxn modelId="{6570CAA5-EF9B-4588-A1FE-DA31A55307E9}" type="presParOf" srcId="{31504746-27B4-4703-845E-E6313962D514}" destId="{8CF3EF03-C8DD-4EB8-9DDD-449B1F5A5F4D}" srcOrd="1" destOrd="0" presId="urn:microsoft.com/office/officeart/2008/layout/VerticalCurvedList"/>
    <dgm:cxn modelId="{26701624-51EA-4839-9969-6CCDA59F5B0E}" type="presParOf" srcId="{31504746-27B4-4703-845E-E6313962D514}" destId="{DFFF1A97-D6CE-45CC-9E53-E726FA096E67}" srcOrd="2" destOrd="0" presId="urn:microsoft.com/office/officeart/2008/layout/VerticalCurvedList"/>
    <dgm:cxn modelId="{CD746A0E-8EE5-46DE-ACF8-F7F05F7E0690}" type="presParOf" srcId="{DFFF1A97-D6CE-45CC-9E53-E726FA096E67}" destId="{1FF0573D-3017-45B1-9B64-E5ED14787E8A}" srcOrd="0" destOrd="0" presId="urn:microsoft.com/office/officeart/2008/layout/VerticalCurvedList"/>
    <dgm:cxn modelId="{72F1CDC0-B58D-4290-817E-694BC002A56F}" type="presParOf" srcId="{31504746-27B4-4703-845E-E6313962D514}" destId="{B203C9E2-B745-4B82-A6ED-22D448287775}" srcOrd="3" destOrd="0" presId="urn:microsoft.com/office/officeart/2008/layout/VerticalCurvedList"/>
    <dgm:cxn modelId="{A8CF0AAD-61C5-407D-81BC-FBE1723C315C}" type="presParOf" srcId="{31504746-27B4-4703-845E-E6313962D514}" destId="{4FB1AE59-63D0-4698-9335-7C47B1C63D20}" srcOrd="4" destOrd="0" presId="urn:microsoft.com/office/officeart/2008/layout/VerticalCurvedList"/>
    <dgm:cxn modelId="{641D6600-3B07-4DA3-901D-A5EE155775BA}" type="presParOf" srcId="{4FB1AE59-63D0-4698-9335-7C47B1C63D20}" destId="{95B3AB16-4FAB-4586-BE69-39EC5C6BA176}" srcOrd="0" destOrd="0" presId="urn:microsoft.com/office/officeart/2008/layout/VerticalCurvedList"/>
    <dgm:cxn modelId="{170DA3B0-5092-4CAE-8C18-2D6CF0D7B192}" type="presParOf" srcId="{31504746-27B4-4703-845E-E6313962D514}" destId="{50BBBB19-E60F-45D4-8C0D-3C1CA07BC89D}" srcOrd="5" destOrd="0" presId="urn:microsoft.com/office/officeart/2008/layout/VerticalCurvedList"/>
    <dgm:cxn modelId="{836F9732-BC36-4821-80D1-FA957683BDF6}" type="presParOf" srcId="{31504746-27B4-4703-845E-E6313962D514}" destId="{A6DFA3EF-747F-48BF-B8F1-8ACABDE713D5}" srcOrd="6" destOrd="0" presId="urn:microsoft.com/office/officeart/2008/layout/VerticalCurvedList"/>
    <dgm:cxn modelId="{E0E3D71A-6C5E-4963-9C52-07E2A3C8BFB9}" type="presParOf" srcId="{A6DFA3EF-747F-48BF-B8F1-8ACABDE713D5}" destId="{0B61AF62-126D-4903-A52D-5B0258F388F7}" srcOrd="0" destOrd="0" presId="urn:microsoft.com/office/officeart/2008/layout/VerticalCurvedList"/>
    <dgm:cxn modelId="{7E971584-5EFD-4653-A692-6228F286A01F}" type="presParOf" srcId="{31504746-27B4-4703-845E-E6313962D514}" destId="{0B7472C2-C7A9-443E-BEF1-BF6EF88A2103}" srcOrd="7" destOrd="0" presId="urn:microsoft.com/office/officeart/2008/layout/VerticalCurvedList"/>
    <dgm:cxn modelId="{8DAAA4F0-7DF2-405E-933C-E9BFC7AE51E3}" type="presParOf" srcId="{31504746-27B4-4703-845E-E6313962D514}" destId="{95B6AD80-09EB-4BAC-A318-A461DCA23988}" srcOrd="8" destOrd="0" presId="urn:microsoft.com/office/officeart/2008/layout/VerticalCurvedList"/>
    <dgm:cxn modelId="{0B1EFCFD-183A-4294-B486-DAF9DD0ED1E8}" type="presParOf" srcId="{95B6AD80-09EB-4BAC-A318-A461DCA23988}" destId="{AC983711-9C35-4112-AE3E-8D3CF5D458C6}" srcOrd="0" destOrd="0" presId="urn:microsoft.com/office/officeart/2008/layout/VerticalCurvedList"/>
    <dgm:cxn modelId="{0299AE52-2BFB-4636-8F83-200A78D88685}" type="presParOf" srcId="{31504746-27B4-4703-845E-E6313962D514}" destId="{9599E6A8-8DD4-4EEA-BAD9-A3EF254C682B}" srcOrd="9" destOrd="0" presId="urn:microsoft.com/office/officeart/2008/layout/VerticalCurvedList"/>
    <dgm:cxn modelId="{45F6349E-BF95-40F1-AD32-90140380003C}" type="presParOf" srcId="{31504746-27B4-4703-845E-E6313962D514}" destId="{88B351AE-5DFB-473B-97B1-286EAC9A7851}" srcOrd="10" destOrd="0" presId="urn:microsoft.com/office/officeart/2008/layout/VerticalCurvedList"/>
    <dgm:cxn modelId="{F8F6EB22-F073-47FA-A225-E169672D4CE4}" type="presParOf" srcId="{88B351AE-5DFB-473B-97B1-286EAC9A7851}" destId="{DFD3D543-ACD6-4E92-8F63-80F066C61A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DF6FA-04F2-46BB-B93A-20FF1E5A6CCB}" type="doc">
      <dgm:prSet loTypeId="urn:microsoft.com/office/officeart/2005/8/layout/h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3F7F80E8-1E51-45A0-8DB9-D1D76ABC1B72}">
      <dgm:prSet phldrT="[Texte]"/>
      <dgm:spPr/>
      <dgm:t>
        <a:bodyPr/>
        <a:lstStyle/>
        <a:p>
          <a:r>
            <a:rPr lang="fr-FR" dirty="0"/>
            <a:t>GCC/</a:t>
          </a:r>
          <a:r>
            <a:rPr lang="fr-FR" dirty="0" err="1"/>
            <a:t>Clang</a:t>
          </a:r>
          <a:endParaRPr lang="fr-FR" dirty="0"/>
        </a:p>
      </dgm:t>
    </dgm:pt>
    <dgm:pt modelId="{51BB4184-D018-4790-840E-4E1D6E7FDDB7}" type="parTrans" cxnId="{62167263-1151-4563-9BEE-C19ADF4AFFA6}">
      <dgm:prSet/>
      <dgm:spPr/>
      <dgm:t>
        <a:bodyPr/>
        <a:lstStyle/>
        <a:p>
          <a:endParaRPr lang="fr-FR"/>
        </a:p>
      </dgm:t>
    </dgm:pt>
    <dgm:pt modelId="{7DFF39E1-C0A4-4E19-957D-E2AC4F44BBE4}" type="sibTrans" cxnId="{62167263-1151-4563-9BEE-C19ADF4AFFA6}">
      <dgm:prSet/>
      <dgm:spPr/>
      <dgm:t>
        <a:bodyPr/>
        <a:lstStyle/>
        <a:p>
          <a:endParaRPr lang="fr-FR"/>
        </a:p>
      </dgm:t>
    </dgm:pt>
    <dgm:pt modelId="{17341066-2557-4445-AC92-EA122A29D8B9}">
      <dgm:prSet phldrT="[Texte]"/>
      <dgm:spPr/>
      <dgm:t>
        <a:bodyPr/>
        <a:lstStyle/>
        <a:p>
          <a:r>
            <a:rPr lang="fr-FR" dirty="0"/>
            <a:t>-O3</a:t>
          </a:r>
        </a:p>
      </dgm:t>
    </dgm:pt>
    <dgm:pt modelId="{38FA8D61-0C9B-491C-B6E1-ED32BEAC7EB6}" type="parTrans" cxnId="{6BB61E53-359B-4A23-BC41-DFDD40E9148C}">
      <dgm:prSet/>
      <dgm:spPr/>
      <dgm:t>
        <a:bodyPr/>
        <a:lstStyle/>
        <a:p>
          <a:endParaRPr lang="fr-FR"/>
        </a:p>
      </dgm:t>
    </dgm:pt>
    <dgm:pt modelId="{A1D2D1A5-5138-4D6A-B7E1-4D6D0A52E8C7}" type="sibTrans" cxnId="{6BB61E53-359B-4A23-BC41-DFDD40E9148C}">
      <dgm:prSet/>
      <dgm:spPr/>
      <dgm:t>
        <a:bodyPr/>
        <a:lstStyle/>
        <a:p>
          <a:endParaRPr lang="fr-FR"/>
        </a:p>
      </dgm:t>
    </dgm:pt>
    <dgm:pt modelId="{AD984F16-FFFA-442F-BF8F-57C762A783CD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march</a:t>
          </a:r>
          <a:r>
            <a:rPr lang="fr-FR" dirty="0"/>
            <a:t>=native</a:t>
          </a:r>
        </a:p>
      </dgm:t>
    </dgm:pt>
    <dgm:pt modelId="{5CCA2B82-D1FD-438C-9709-571D45450FE4}" type="parTrans" cxnId="{CC1C25F0-F7AB-4BC3-AF02-05A82C6504BE}">
      <dgm:prSet/>
      <dgm:spPr/>
      <dgm:t>
        <a:bodyPr/>
        <a:lstStyle/>
        <a:p>
          <a:endParaRPr lang="fr-FR"/>
        </a:p>
      </dgm:t>
    </dgm:pt>
    <dgm:pt modelId="{D93E734B-84EF-43F6-95D9-AD6E19D0C8CF}" type="sibTrans" cxnId="{CC1C25F0-F7AB-4BC3-AF02-05A82C6504BE}">
      <dgm:prSet/>
      <dgm:spPr/>
      <dgm:t>
        <a:bodyPr/>
        <a:lstStyle/>
        <a:p>
          <a:endParaRPr lang="fr-FR"/>
        </a:p>
      </dgm:t>
    </dgm:pt>
    <dgm:pt modelId="{243FAE0D-6039-452B-AD4D-9B994B1718E4}">
      <dgm:prSet phldrT="[Texte]"/>
      <dgm:spPr/>
      <dgm:t>
        <a:bodyPr/>
        <a:lstStyle/>
        <a:p>
          <a:r>
            <a:rPr lang="fr-FR" dirty="0"/>
            <a:t>MSVC</a:t>
          </a:r>
        </a:p>
      </dgm:t>
    </dgm:pt>
    <dgm:pt modelId="{6C818307-C797-4188-AA8A-EFA94C5526C9}" type="parTrans" cxnId="{089E4AA4-BB50-489A-A6A9-DE440AD49155}">
      <dgm:prSet/>
      <dgm:spPr/>
      <dgm:t>
        <a:bodyPr/>
        <a:lstStyle/>
        <a:p>
          <a:endParaRPr lang="fr-FR"/>
        </a:p>
      </dgm:t>
    </dgm:pt>
    <dgm:pt modelId="{BA4152F6-9EBE-4846-8FD8-F55025F744C0}" type="sibTrans" cxnId="{089E4AA4-BB50-489A-A6A9-DE440AD49155}">
      <dgm:prSet/>
      <dgm:spPr/>
      <dgm:t>
        <a:bodyPr/>
        <a:lstStyle/>
        <a:p>
          <a:endParaRPr lang="fr-FR"/>
        </a:p>
      </dgm:t>
    </dgm:pt>
    <dgm:pt modelId="{FF6C9A39-9B01-4556-8762-808EC0CB9307}">
      <dgm:prSet phldrT="[Texte]"/>
      <dgm:spPr/>
      <dgm:t>
        <a:bodyPr/>
        <a:lstStyle/>
        <a:p>
          <a:r>
            <a:rPr lang="fr-FR" dirty="0"/>
            <a:t>/O2</a:t>
          </a:r>
        </a:p>
      </dgm:t>
    </dgm:pt>
    <dgm:pt modelId="{AA03794A-60C6-458B-BE88-D7E4C13F59ED}" type="parTrans" cxnId="{F6D23D91-CC69-47EE-90FA-8A1D50824492}">
      <dgm:prSet/>
      <dgm:spPr/>
      <dgm:t>
        <a:bodyPr/>
        <a:lstStyle/>
        <a:p>
          <a:endParaRPr lang="fr-FR"/>
        </a:p>
      </dgm:t>
    </dgm:pt>
    <dgm:pt modelId="{78A969B5-B743-41F8-BDFE-9E3C4D607E40}" type="sibTrans" cxnId="{F6D23D91-CC69-47EE-90FA-8A1D50824492}">
      <dgm:prSet/>
      <dgm:spPr/>
      <dgm:t>
        <a:bodyPr/>
        <a:lstStyle/>
        <a:p>
          <a:endParaRPr lang="fr-FR"/>
        </a:p>
      </dgm:t>
    </dgm:pt>
    <dgm:pt modelId="{1D91F867-2D5B-4393-83DE-ECCD7AEF70E4}">
      <dgm:prSet phldrT="[Texte]"/>
      <dgm:spPr/>
      <dgm:t>
        <a:bodyPr/>
        <a:lstStyle/>
        <a:p>
          <a:r>
            <a:rPr lang="fr-FR" dirty="0"/>
            <a:t>/</a:t>
          </a:r>
          <a:r>
            <a:rPr lang="fr-FR" dirty="0" err="1"/>
            <a:t>arch</a:t>
          </a:r>
          <a:r>
            <a:rPr lang="fr-FR" dirty="0"/>
            <a:t>:???</a:t>
          </a:r>
        </a:p>
      </dgm:t>
    </dgm:pt>
    <dgm:pt modelId="{AACBFFA6-AF82-40ED-A662-35842B930C29}" type="parTrans" cxnId="{CC1792FE-90BA-4545-A47C-A73B5BB2B9D2}">
      <dgm:prSet/>
      <dgm:spPr/>
      <dgm:t>
        <a:bodyPr/>
        <a:lstStyle/>
        <a:p>
          <a:endParaRPr lang="fr-FR"/>
        </a:p>
      </dgm:t>
    </dgm:pt>
    <dgm:pt modelId="{17557FD8-24E7-4293-9A1F-2510B2F530B9}" type="sibTrans" cxnId="{CC1792FE-90BA-4545-A47C-A73B5BB2B9D2}">
      <dgm:prSet/>
      <dgm:spPr/>
      <dgm:t>
        <a:bodyPr/>
        <a:lstStyle/>
        <a:p>
          <a:endParaRPr lang="fr-FR"/>
        </a:p>
      </dgm:t>
    </dgm:pt>
    <dgm:pt modelId="{0F059161-9BCC-4480-88E6-51D4EE73044B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flto</a:t>
          </a:r>
          <a:endParaRPr lang="fr-FR" dirty="0"/>
        </a:p>
      </dgm:t>
    </dgm:pt>
    <dgm:pt modelId="{3AEF42B8-DD74-4405-9096-FAC29DFB3BA4}" type="parTrans" cxnId="{91FA6446-AAB8-4D78-97EB-829E18A05498}">
      <dgm:prSet/>
      <dgm:spPr/>
      <dgm:t>
        <a:bodyPr/>
        <a:lstStyle/>
        <a:p>
          <a:endParaRPr lang="fr-FR"/>
        </a:p>
      </dgm:t>
    </dgm:pt>
    <dgm:pt modelId="{5EDFD029-6A03-42BA-A019-F60295AEBD8B}" type="sibTrans" cxnId="{91FA6446-AAB8-4D78-97EB-829E18A05498}">
      <dgm:prSet/>
      <dgm:spPr/>
      <dgm:t>
        <a:bodyPr/>
        <a:lstStyle/>
        <a:p>
          <a:endParaRPr lang="fr-FR"/>
        </a:p>
      </dgm:t>
    </dgm:pt>
    <dgm:pt modelId="{1523AA72-3648-4707-990C-4599D6F6E9E5}">
      <dgm:prSet phldrT="[Texte]"/>
      <dgm:spPr/>
      <dgm:t>
        <a:bodyPr/>
        <a:lstStyle/>
        <a:p>
          <a:r>
            <a:rPr lang="fr-FR" dirty="0"/>
            <a:t>/GL, /LTCG</a:t>
          </a:r>
        </a:p>
      </dgm:t>
    </dgm:pt>
    <dgm:pt modelId="{AAC2DA0B-7EE7-4BE4-8BF6-903FE69D1FA2}" type="parTrans" cxnId="{6FE7ADA0-8AE9-4D57-9596-1536203EF827}">
      <dgm:prSet/>
      <dgm:spPr/>
      <dgm:t>
        <a:bodyPr/>
        <a:lstStyle/>
        <a:p>
          <a:endParaRPr lang="fr-FR"/>
        </a:p>
      </dgm:t>
    </dgm:pt>
    <dgm:pt modelId="{4380D1F4-2CE8-4EB2-AACF-73EC19BAB295}" type="sibTrans" cxnId="{6FE7ADA0-8AE9-4D57-9596-1536203EF827}">
      <dgm:prSet/>
      <dgm:spPr/>
      <dgm:t>
        <a:bodyPr/>
        <a:lstStyle/>
        <a:p>
          <a:endParaRPr lang="fr-FR"/>
        </a:p>
      </dgm:t>
    </dgm:pt>
    <dgm:pt modelId="{55681574-89F0-46CB-BBE0-B8A16CE04263}">
      <dgm:prSet phldrT="[Texte]"/>
      <dgm:spPr/>
      <dgm:t>
        <a:bodyPr/>
        <a:lstStyle/>
        <a:p>
          <a:r>
            <a:rPr lang="fr-FR" dirty="0"/>
            <a:t>-</a:t>
          </a:r>
          <a:r>
            <a:rPr lang="fr-FR" dirty="0" err="1"/>
            <a:t>ffast</a:t>
          </a:r>
          <a:r>
            <a:rPr lang="fr-FR" dirty="0"/>
            <a:t>-math⚠</a:t>
          </a:r>
        </a:p>
      </dgm:t>
    </dgm:pt>
    <dgm:pt modelId="{209DE92E-552F-4171-ACAA-0FBB525C4A8C}" type="parTrans" cxnId="{928CBBB0-451C-43D2-9559-CAD03ECDBCE3}">
      <dgm:prSet/>
      <dgm:spPr/>
      <dgm:t>
        <a:bodyPr/>
        <a:lstStyle/>
        <a:p>
          <a:endParaRPr lang="fr-FR"/>
        </a:p>
      </dgm:t>
    </dgm:pt>
    <dgm:pt modelId="{40DFD5D3-1259-4CBE-A75B-ABC5B12FC978}" type="sibTrans" cxnId="{928CBBB0-451C-43D2-9559-CAD03ECDBCE3}">
      <dgm:prSet/>
      <dgm:spPr/>
      <dgm:t>
        <a:bodyPr/>
        <a:lstStyle/>
        <a:p>
          <a:endParaRPr lang="fr-FR"/>
        </a:p>
      </dgm:t>
    </dgm:pt>
    <dgm:pt modelId="{804156E5-96C9-4181-BF19-D1F4B5A7072C}">
      <dgm:prSet phldrT="[Texte]"/>
      <dgm:spPr/>
      <dgm:t>
        <a:bodyPr/>
        <a:lstStyle/>
        <a:p>
          <a:r>
            <a:rPr lang="fr-FR" dirty="0"/>
            <a:t>/</a:t>
          </a:r>
          <a:r>
            <a:rPr lang="fr-FR" dirty="0" err="1"/>
            <a:t>fp:fast</a:t>
          </a:r>
          <a:r>
            <a:rPr lang="fr-FR" dirty="0"/>
            <a:t> ⚠</a:t>
          </a:r>
        </a:p>
      </dgm:t>
    </dgm:pt>
    <dgm:pt modelId="{4214033E-D99F-4413-968E-0107212DB5FA}" type="parTrans" cxnId="{14911DD3-5ECB-40AC-BC42-51F74E4173F6}">
      <dgm:prSet/>
      <dgm:spPr/>
      <dgm:t>
        <a:bodyPr/>
        <a:lstStyle/>
        <a:p>
          <a:endParaRPr lang="fr-FR"/>
        </a:p>
      </dgm:t>
    </dgm:pt>
    <dgm:pt modelId="{9C8CE33B-76D1-4B98-976B-60CA6F004331}" type="sibTrans" cxnId="{14911DD3-5ECB-40AC-BC42-51F74E4173F6}">
      <dgm:prSet/>
      <dgm:spPr/>
      <dgm:t>
        <a:bodyPr/>
        <a:lstStyle/>
        <a:p>
          <a:endParaRPr lang="fr-FR"/>
        </a:p>
      </dgm:t>
    </dgm:pt>
    <dgm:pt modelId="{A0D4E123-24CA-4996-942E-99B4A468C1D3}" type="pres">
      <dgm:prSet presAssocID="{BC2DF6FA-04F2-46BB-B93A-20FF1E5A6CCB}" presName="linearFlow" presStyleCnt="0">
        <dgm:presLayoutVars>
          <dgm:dir/>
          <dgm:animLvl val="lvl"/>
          <dgm:resizeHandles/>
        </dgm:presLayoutVars>
      </dgm:prSet>
      <dgm:spPr/>
    </dgm:pt>
    <dgm:pt modelId="{C523BB67-BB7B-4DCE-BF3E-5E20A977B026}" type="pres">
      <dgm:prSet presAssocID="{3F7F80E8-1E51-45A0-8DB9-D1D76ABC1B72}" presName="compositeNode" presStyleCnt="0">
        <dgm:presLayoutVars>
          <dgm:bulletEnabled val="1"/>
        </dgm:presLayoutVars>
      </dgm:prSet>
      <dgm:spPr/>
    </dgm:pt>
    <dgm:pt modelId="{77F59EC8-1F8B-4F25-988A-43B89EB9904C}" type="pres">
      <dgm:prSet presAssocID="{3F7F80E8-1E51-45A0-8DB9-D1D76ABC1B72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</dgm:pt>
    <dgm:pt modelId="{F15AB6C0-83E5-4FCF-BF98-A530C3A65E8C}" type="pres">
      <dgm:prSet presAssocID="{3F7F80E8-1E51-45A0-8DB9-D1D76ABC1B72}" presName="childNode" presStyleLbl="node1" presStyleIdx="0" presStyleCnt="2">
        <dgm:presLayoutVars>
          <dgm:bulletEnabled val="1"/>
        </dgm:presLayoutVars>
      </dgm:prSet>
      <dgm:spPr/>
    </dgm:pt>
    <dgm:pt modelId="{CB161350-5CB1-44EF-B2B9-FF4EE9C5C0C3}" type="pres">
      <dgm:prSet presAssocID="{3F7F80E8-1E51-45A0-8DB9-D1D76ABC1B72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F0C24CC5-329C-488C-A0B1-ECC65A53ADCA}" type="pres">
      <dgm:prSet presAssocID="{7DFF39E1-C0A4-4E19-957D-E2AC4F44BBE4}" presName="sibTrans" presStyleCnt="0"/>
      <dgm:spPr/>
    </dgm:pt>
    <dgm:pt modelId="{3C69D9A3-4C6A-4ABD-8D68-5268B4BA744E}" type="pres">
      <dgm:prSet presAssocID="{243FAE0D-6039-452B-AD4D-9B994B1718E4}" presName="compositeNode" presStyleCnt="0">
        <dgm:presLayoutVars>
          <dgm:bulletEnabled val="1"/>
        </dgm:presLayoutVars>
      </dgm:prSet>
      <dgm:spPr/>
    </dgm:pt>
    <dgm:pt modelId="{197831F7-9922-49CC-9F07-88D380101E79}" type="pres">
      <dgm:prSet presAssocID="{243FAE0D-6039-452B-AD4D-9B994B1718E4}" presName="image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40B180E-DC80-4B6F-8C8E-E3EDA1DF71F2}" type="pres">
      <dgm:prSet presAssocID="{243FAE0D-6039-452B-AD4D-9B994B1718E4}" presName="childNode" presStyleLbl="node1" presStyleIdx="1" presStyleCnt="2">
        <dgm:presLayoutVars>
          <dgm:bulletEnabled val="1"/>
        </dgm:presLayoutVars>
      </dgm:prSet>
      <dgm:spPr/>
    </dgm:pt>
    <dgm:pt modelId="{0789BF81-058E-43D8-9357-4352CF4BD682}" type="pres">
      <dgm:prSet presAssocID="{243FAE0D-6039-452B-AD4D-9B994B1718E4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2C9490B-42A6-4EA2-99F9-9E7B874112BC}" type="presOf" srcId="{3F7F80E8-1E51-45A0-8DB9-D1D76ABC1B72}" destId="{CB161350-5CB1-44EF-B2B9-FF4EE9C5C0C3}" srcOrd="0" destOrd="0" presId="urn:microsoft.com/office/officeart/2005/8/layout/hList2"/>
    <dgm:cxn modelId="{B24EB815-B9B2-4C96-B272-F99C2F548B0E}" type="presOf" srcId="{1523AA72-3648-4707-990C-4599D6F6E9E5}" destId="{140B180E-DC80-4B6F-8C8E-E3EDA1DF71F2}" srcOrd="0" destOrd="2" presId="urn:microsoft.com/office/officeart/2005/8/layout/hList2"/>
    <dgm:cxn modelId="{431E9C5E-5713-47B8-90A2-50BB0167F522}" type="presOf" srcId="{55681574-89F0-46CB-BBE0-B8A16CE04263}" destId="{F15AB6C0-83E5-4FCF-BF98-A530C3A65E8C}" srcOrd="0" destOrd="3" presId="urn:microsoft.com/office/officeart/2005/8/layout/hList2"/>
    <dgm:cxn modelId="{62167263-1151-4563-9BEE-C19ADF4AFFA6}" srcId="{BC2DF6FA-04F2-46BB-B93A-20FF1E5A6CCB}" destId="{3F7F80E8-1E51-45A0-8DB9-D1D76ABC1B72}" srcOrd="0" destOrd="0" parTransId="{51BB4184-D018-4790-840E-4E1D6E7FDDB7}" sibTransId="{7DFF39E1-C0A4-4E19-957D-E2AC4F44BBE4}"/>
    <dgm:cxn modelId="{91FA6446-AAB8-4D78-97EB-829E18A05498}" srcId="{3F7F80E8-1E51-45A0-8DB9-D1D76ABC1B72}" destId="{0F059161-9BCC-4480-88E6-51D4EE73044B}" srcOrd="2" destOrd="0" parTransId="{3AEF42B8-DD74-4405-9096-FAC29DFB3BA4}" sibTransId="{5EDFD029-6A03-42BA-A019-F60295AEBD8B}"/>
    <dgm:cxn modelId="{6BB61E53-359B-4A23-BC41-DFDD40E9148C}" srcId="{3F7F80E8-1E51-45A0-8DB9-D1D76ABC1B72}" destId="{17341066-2557-4445-AC92-EA122A29D8B9}" srcOrd="0" destOrd="0" parTransId="{38FA8D61-0C9B-491C-B6E1-ED32BEAC7EB6}" sibTransId="{A1D2D1A5-5138-4D6A-B7E1-4D6D0A52E8C7}"/>
    <dgm:cxn modelId="{A4774D7A-94F0-44D2-89D1-2E8737A5947E}" type="presOf" srcId="{0F059161-9BCC-4480-88E6-51D4EE73044B}" destId="{F15AB6C0-83E5-4FCF-BF98-A530C3A65E8C}" srcOrd="0" destOrd="2" presId="urn:microsoft.com/office/officeart/2005/8/layout/hList2"/>
    <dgm:cxn modelId="{F6D23D91-CC69-47EE-90FA-8A1D50824492}" srcId="{243FAE0D-6039-452B-AD4D-9B994B1718E4}" destId="{FF6C9A39-9B01-4556-8762-808EC0CB9307}" srcOrd="0" destOrd="0" parTransId="{AA03794A-60C6-458B-BE88-D7E4C13F59ED}" sibTransId="{78A969B5-B743-41F8-BDFE-9E3C4D607E40}"/>
    <dgm:cxn modelId="{4C8E8494-C91A-4C6B-ADC2-EA7877CA61FE}" type="presOf" srcId="{243FAE0D-6039-452B-AD4D-9B994B1718E4}" destId="{0789BF81-058E-43D8-9357-4352CF4BD682}" srcOrd="0" destOrd="0" presId="urn:microsoft.com/office/officeart/2005/8/layout/hList2"/>
    <dgm:cxn modelId="{6FE7ADA0-8AE9-4D57-9596-1536203EF827}" srcId="{243FAE0D-6039-452B-AD4D-9B994B1718E4}" destId="{1523AA72-3648-4707-990C-4599D6F6E9E5}" srcOrd="2" destOrd="0" parTransId="{AAC2DA0B-7EE7-4BE4-8BF6-903FE69D1FA2}" sibTransId="{4380D1F4-2CE8-4EB2-AACF-73EC19BAB295}"/>
    <dgm:cxn modelId="{089E4AA4-BB50-489A-A6A9-DE440AD49155}" srcId="{BC2DF6FA-04F2-46BB-B93A-20FF1E5A6CCB}" destId="{243FAE0D-6039-452B-AD4D-9B994B1718E4}" srcOrd="1" destOrd="0" parTransId="{6C818307-C797-4188-AA8A-EFA94C5526C9}" sibTransId="{BA4152F6-9EBE-4846-8FD8-F55025F744C0}"/>
    <dgm:cxn modelId="{1AED74A6-2B7D-4A53-8030-7B23CE1D9EDC}" type="presOf" srcId="{804156E5-96C9-4181-BF19-D1F4B5A7072C}" destId="{140B180E-DC80-4B6F-8C8E-E3EDA1DF71F2}" srcOrd="0" destOrd="3" presId="urn:microsoft.com/office/officeart/2005/8/layout/hList2"/>
    <dgm:cxn modelId="{928CBBB0-451C-43D2-9559-CAD03ECDBCE3}" srcId="{3F7F80E8-1E51-45A0-8DB9-D1D76ABC1B72}" destId="{55681574-89F0-46CB-BBE0-B8A16CE04263}" srcOrd="3" destOrd="0" parTransId="{209DE92E-552F-4171-ACAA-0FBB525C4A8C}" sibTransId="{40DFD5D3-1259-4CBE-A75B-ABC5B12FC978}"/>
    <dgm:cxn modelId="{CEE6D6BC-803C-4A08-8A31-1C9E2A971719}" type="presOf" srcId="{FF6C9A39-9B01-4556-8762-808EC0CB9307}" destId="{140B180E-DC80-4B6F-8C8E-E3EDA1DF71F2}" srcOrd="0" destOrd="0" presId="urn:microsoft.com/office/officeart/2005/8/layout/hList2"/>
    <dgm:cxn modelId="{41D526CE-2F50-49F4-A699-0E14AAC2F73D}" type="presOf" srcId="{BC2DF6FA-04F2-46BB-B93A-20FF1E5A6CCB}" destId="{A0D4E123-24CA-4996-942E-99B4A468C1D3}" srcOrd="0" destOrd="0" presId="urn:microsoft.com/office/officeart/2005/8/layout/hList2"/>
    <dgm:cxn modelId="{3D542BD0-A0D7-4BBE-A169-1F545981BFBC}" type="presOf" srcId="{AD984F16-FFFA-442F-BF8F-57C762A783CD}" destId="{F15AB6C0-83E5-4FCF-BF98-A530C3A65E8C}" srcOrd="0" destOrd="1" presId="urn:microsoft.com/office/officeart/2005/8/layout/hList2"/>
    <dgm:cxn modelId="{14911DD3-5ECB-40AC-BC42-51F74E4173F6}" srcId="{243FAE0D-6039-452B-AD4D-9B994B1718E4}" destId="{804156E5-96C9-4181-BF19-D1F4B5A7072C}" srcOrd="3" destOrd="0" parTransId="{4214033E-D99F-4413-968E-0107212DB5FA}" sibTransId="{9C8CE33B-76D1-4B98-976B-60CA6F004331}"/>
    <dgm:cxn modelId="{C97870D7-F5A3-475F-9E23-AA410132653C}" type="presOf" srcId="{17341066-2557-4445-AC92-EA122A29D8B9}" destId="{F15AB6C0-83E5-4FCF-BF98-A530C3A65E8C}" srcOrd="0" destOrd="0" presId="urn:microsoft.com/office/officeart/2005/8/layout/hList2"/>
    <dgm:cxn modelId="{CC1C25F0-F7AB-4BC3-AF02-05A82C6504BE}" srcId="{3F7F80E8-1E51-45A0-8DB9-D1D76ABC1B72}" destId="{AD984F16-FFFA-442F-BF8F-57C762A783CD}" srcOrd="1" destOrd="0" parTransId="{5CCA2B82-D1FD-438C-9709-571D45450FE4}" sibTransId="{D93E734B-84EF-43F6-95D9-AD6E19D0C8CF}"/>
    <dgm:cxn modelId="{F09756FD-A6F5-4494-B85A-5BE28F5B4205}" type="presOf" srcId="{1D91F867-2D5B-4393-83DE-ECCD7AEF70E4}" destId="{140B180E-DC80-4B6F-8C8E-E3EDA1DF71F2}" srcOrd="0" destOrd="1" presId="urn:microsoft.com/office/officeart/2005/8/layout/hList2"/>
    <dgm:cxn modelId="{CC1792FE-90BA-4545-A47C-A73B5BB2B9D2}" srcId="{243FAE0D-6039-452B-AD4D-9B994B1718E4}" destId="{1D91F867-2D5B-4393-83DE-ECCD7AEF70E4}" srcOrd="1" destOrd="0" parTransId="{AACBFFA6-AF82-40ED-A662-35842B930C29}" sibTransId="{17557FD8-24E7-4293-9A1F-2510B2F530B9}"/>
    <dgm:cxn modelId="{CD425FB3-AB06-4A78-80EE-AED16E24B5FC}" type="presParOf" srcId="{A0D4E123-24CA-4996-942E-99B4A468C1D3}" destId="{C523BB67-BB7B-4DCE-BF3E-5E20A977B026}" srcOrd="0" destOrd="0" presId="urn:microsoft.com/office/officeart/2005/8/layout/hList2"/>
    <dgm:cxn modelId="{23DD8A06-AF2D-4B29-BBDA-495F264CB284}" type="presParOf" srcId="{C523BB67-BB7B-4DCE-BF3E-5E20A977B026}" destId="{77F59EC8-1F8B-4F25-988A-43B89EB9904C}" srcOrd="0" destOrd="0" presId="urn:microsoft.com/office/officeart/2005/8/layout/hList2"/>
    <dgm:cxn modelId="{E98E783B-0B9C-4CAC-92A6-0EE08E5F5935}" type="presParOf" srcId="{C523BB67-BB7B-4DCE-BF3E-5E20A977B026}" destId="{F15AB6C0-83E5-4FCF-BF98-A530C3A65E8C}" srcOrd="1" destOrd="0" presId="urn:microsoft.com/office/officeart/2005/8/layout/hList2"/>
    <dgm:cxn modelId="{26A078C0-8AD2-4A31-AB8F-5478D20B5F8B}" type="presParOf" srcId="{C523BB67-BB7B-4DCE-BF3E-5E20A977B026}" destId="{CB161350-5CB1-44EF-B2B9-FF4EE9C5C0C3}" srcOrd="2" destOrd="0" presId="urn:microsoft.com/office/officeart/2005/8/layout/hList2"/>
    <dgm:cxn modelId="{3860C716-5B81-4D24-B3CC-F207F08C3069}" type="presParOf" srcId="{A0D4E123-24CA-4996-942E-99B4A468C1D3}" destId="{F0C24CC5-329C-488C-A0B1-ECC65A53ADCA}" srcOrd="1" destOrd="0" presId="urn:microsoft.com/office/officeart/2005/8/layout/hList2"/>
    <dgm:cxn modelId="{78FDB9F2-5FA9-490D-9A26-4C81AE971CE3}" type="presParOf" srcId="{A0D4E123-24CA-4996-942E-99B4A468C1D3}" destId="{3C69D9A3-4C6A-4ABD-8D68-5268B4BA744E}" srcOrd="2" destOrd="0" presId="urn:microsoft.com/office/officeart/2005/8/layout/hList2"/>
    <dgm:cxn modelId="{4C3A8B6C-9F9B-4864-BD31-8C892D5B3535}" type="presParOf" srcId="{3C69D9A3-4C6A-4ABD-8D68-5268B4BA744E}" destId="{197831F7-9922-49CC-9F07-88D380101E79}" srcOrd="0" destOrd="0" presId="urn:microsoft.com/office/officeart/2005/8/layout/hList2"/>
    <dgm:cxn modelId="{B633D1ED-DD48-4CDB-A0F9-AC1716D4579F}" type="presParOf" srcId="{3C69D9A3-4C6A-4ABD-8D68-5268B4BA744E}" destId="{140B180E-DC80-4B6F-8C8E-E3EDA1DF71F2}" srcOrd="1" destOrd="0" presId="urn:microsoft.com/office/officeart/2005/8/layout/hList2"/>
    <dgm:cxn modelId="{39985701-2EA6-478B-A2B5-154F2B399472}" type="presParOf" srcId="{3C69D9A3-4C6A-4ABD-8D68-5268B4BA744E}" destId="{0789BF81-058E-43D8-9357-4352CF4BD68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AED6E-E142-4613-B9D4-6A8D2671463C}">
      <dsp:nvSpPr>
        <dsp:cNvPr id="0" name=""/>
        <dsp:cNvSpPr/>
      </dsp:nvSpPr>
      <dsp:spPr>
        <a:xfrm>
          <a:off x="788669" y="0"/>
          <a:ext cx="8938260" cy="293846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78F4D-7DC4-48AB-873B-C3D013C794DF}">
      <dsp:nvSpPr>
        <dsp:cNvPr id="0" name=""/>
        <dsp:cNvSpPr/>
      </dsp:nvSpPr>
      <dsp:spPr>
        <a:xfrm>
          <a:off x="5134" y="881538"/>
          <a:ext cx="2483078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Définir un objectif</a:t>
          </a:r>
        </a:p>
      </dsp:txBody>
      <dsp:txXfrm>
        <a:off x="62512" y="938916"/>
        <a:ext cx="2368322" cy="1060629"/>
      </dsp:txXfrm>
    </dsp:sp>
    <dsp:sp modelId="{22B23AD9-CD26-44EE-89D2-B3D301C194EF}">
      <dsp:nvSpPr>
        <dsp:cNvPr id="0" name=""/>
        <dsp:cNvSpPr/>
      </dsp:nvSpPr>
      <dsp:spPr>
        <a:xfrm>
          <a:off x="2679218" y="881538"/>
          <a:ext cx="2483078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Mesurer</a:t>
          </a:r>
        </a:p>
      </dsp:txBody>
      <dsp:txXfrm>
        <a:off x="2736596" y="938916"/>
        <a:ext cx="2368322" cy="1060629"/>
      </dsp:txXfrm>
    </dsp:sp>
    <dsp:sp modelId="{A4B4D47C-41A7-4C0A-875A-89E9E6DD5B70}">
      <dsp:nvSpPr>
        <dsp:cNvPr id="0" name=""/>
        <dsp:cNvSpPr/>
      </dsp:nvSpPr>
      <dsp:spPr>
        <a:xfrm>
          <a:off x="5353303" y="881538"/>
          <a:ext cx="2483078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Macro-optimisations</a:t>
          </a:r>
        </a:p>
      </dsp:txBody>
      <dsp:txXfrm>
        <a:off x="5410681" y="938916"/>
        <a:ext cx="2368322" cy="1060629"/>
      </dsp:txXfrm>
    </dsp:sp>
    <dsp:sp modelId="{A2DBC3FF-0F48-426A-B37C-5A7F787CA1D6}">
      <dsp:nvSpPr>
        <dsp:cNvPr id="0" name=""/>
        <dsp:cNvSpPr/>
      </dsp:nvSpPr>
      <dsp:spPr>
        <a:xfrm>
          <a:off x="8027387" y="881538"/>
          <a:ext cx="2483078" cy="117538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Micro-optimisations</a:t>
          </a:r>
        </a:p>
      </dsp:txBody>
      <dsp:txXfrm>
        <a:off x="8084765" y="938916"/>
        <a:ext cx="2368322" cy="1060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9F3B9-9CC9-4DEC-A660-7612EE97CD80}">
      <dsp:nvSpPr>
        <dsp:cNvPr id="0" name=""/>
        <dsp:cNvSpPr/>
      </dsp:nvSpPr>
      <dsp:spPr>
        <a:xfrm>
          <a:off x="-3320923" y="-510815"/>
          <a:ext cx="3960094" cy="3960094"/>
        </a:xfrm>
        <a:prstGeom prst="blockArc">
          <a:avLst>
            <a:gd name="adj1" fmla="val 18900000"/>
            <a:gd name="adj2" fmla="val 2700000"/>
            <a:gd name="adj3" fmla="val 545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3EF03-C8DD-4EB8-9DDD-449B1F5A5F4D}">
      <dsp:nvSpPr>
        <dsp:cNvPr id="0" name=""/>
        <dsp:cNvSpPr/>
      </dsp:nvSpPr>
      <dsp:spPr>
        <a:xfrm>
          <a:off x="280531" y="183595"/>
          <a:ext cx="10197658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Fermez les autres programmes</a:t>
          </a:r>
        </a:p>
      </dsp:txBody>
      <dsp:txXfrm>
        <a:off x="280531" y="183595"/>
        <a:ext cx="10197658" cy="367425"/>
      </dsp:txXfrm>
    </dsp:sp>
    <dsp:sp modelId="{1FF0573D-3017-45B1-9B64-E5ED14787E8A}">
      <dsp:nvSpPr>
        <dsp:cNvPr id="0" name=""/>
        <dsp:cNvSpPr/>
      </dsp:nvSpPr>
      <dsp:spPr>
        <a:xfrm>
          <a:off x="50890" y="137666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3C9E2-B745-4B82-A6ED-22D448287775}">
      <dsp:nvSpPr>
        <dsp:cNvPr id="0" name=""/>
        <dsp:cNvSpPr/>
      </dsp:nvSpPr>
      <dsp:spPr>
        <a:xfrm>
          <a:off x="543818" y="734556"/>
          <a:ext cx="9934372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Fixer la fréquence du CPU / GPU</a:t>
          </a:r>
        </a:p>
      </dsp:txBody>
      <dsp:txXfrm>
        <a:off x="543818" y="734556"/>
        <a:ext cx="9934372" cy="367425"/>
      </dsp:txXfrm>
    </dsp:sp>
    <dsp:sp modelId="{95B3AB16-4FAB-4586-BE69-39EC5C6BA176}">
      <dsp:nvSpPr>
        <dsp:cNvPr id="0" name=""/>
        <dsp:cNvSpPr/>
      </dsp:nvSpPr>
      <dsp:spPr>
        <a:xfrm>
          <a:off x="314177" y="688628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BBB19-E60F-45D4-8C0D-3C1CA07BC89D}">
      <dsp:nvSpPr>
        <dsp:cNvPr id="0" name=""/>
        <dsp:cNvSpPr/>
      </dsp:nvSpPr>
      <dsp:spPr>
        <a:xfrm>
          <a:off x="624625" y="1285518"/>
          <a:ext cx="9853564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Attention à l’alimentation/température</a:t>
          </a:r>
        </a:p>
      </dsp:txBody>
      <dsp:txXfrm>
        <a:off x="624625" y="1285518"/>
        <a:ext cx="9853564" cy="367425"/>
      </dsp:txXfrm>
    </dsp:sp>
    <dsp:sp modelId="{0B61AF62-126D-4903-A52D-5B0258F388F7}">
      <dsp:nvSpPr>
        <dsp:cNvPr id="0" name=""/>
        <dsp:cNvSpPr/>
      </dsp:nvSpPr>
      <dsp:spPr>
        <a:xfrm>
          <a:off x="394984" y="1239590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472C2-C7A9-443E-BEF1-BF6EF88A2103}">
      <dsp:nvSpPr>
        <dsp:cNvPr id="0" name=""/>
        <dsp:cNvSpPr/>
      </dsp:nvSpPr>
      <dsp:spPr>
        <a:xfrm>
          <a:off x="543818" y="1836480"/>
          <a:ext cx="9934372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Ordre de </a:t>
          </a:r>
          <a:r>
            <a:rPr lang="fr-FR" sz="1900" kern="1200" dirty="0" err="1"/>
            <a:t>link</a:t>
          </a:r>
          <a:r>
            <a:rPr lang="fr-FR" sz="1900" kern="1200" dirty="0"/>
            <a:t>, variables d’environnement, ASLR, alignement des allocations…</a:t>
          </a:r>
        </a:p>
      </dsp:txBody>
      <dsp:txXfrm>
        <a:off x="543818" y="1836480"/>
        <a:ext cx="9934372" cy="367425"/>
      </dsp:txXfrm>
    </dsp:sp>
    <dsp:sp modelId="{AC983711-9C35-4112-AE3E-8D3CF5D458C6}">
      <dsp:nvSpPr>
        <dsp:cNvPr id="0" name=""/>
        <dsp:cNvSpPr/>
      </dsp:nvSpPr>
      <dsp:spPr>
        <a:xfrm>
          <a:off x="314177" y="1790552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E6A8-8DD4-4EEA-BAD9-A3EF254C682B}">
      <dsp:nvSpPr>
        <dsp:cNvPr id="0" name=""/>
        <dsp:cNvSpPr/>
      </dsp:nvSpPr>
      <dsp:spPr>
        <a:xfrm>
          <a:off x="280531" y="2387442"/>
          <a:ext cx="10197658" cy="36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64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Beaucoup d’autres facteurs!</a:t>
          </a:r>
        </a:p>
      </dsp:txBody>
      <dsp:txXfrm>
        <a:off x="280531" y="2387442"/>
        <a:ext cx="10197658" cy="367425"/>
      </dsp:txXfrm>
    </dsp:sp>
    <dsp:sp modelId="{DFD3D543-ACD6-4E92-8F63-80F066C61A27}">
      <dsp:nvSpPr>
        <dsp:cNvPr id="0" name=""/>
        <dsp:cNvSpPr/>
      </dsp:nvSpPr>
      <dsp:spPr>
        <a:xfrm>
          <a:off x="50890" y="2341514"/>
          <a:ext cx="459281" cy="4592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61350-5CB1-44EF-B2B9-FF4EE9C5C0C3}">
      <dsp:nvSpPr>
        <dsp:cNvPr id="0" name=""/>
        <dsp:cNvSpPr/>
      </dsp:nvSpPr>
      <dsp:spPr>
        <a:xfrm rot="16200000">
          <a:off x="-678921" y="1546806"/>
          <a:ext cx="2292001" cy="484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7608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GCC/</a:t>
          </a:r>
          <a:r>
            <a:rPr lang="fr-FR" sz="3300" kern="1200" dirty="0" err="1"/>
            <a:t>Clang</a:t>
          </a:r>
          <a:endParaRPr lang="fr-FR" sz="3300" kern="1200" dirty="0"/>
        </a:p>
      </dsp:txBody>
      <dsp:txXfrm>
        <a:off x="-678921" y="1546806"/>
        <a:ext cx="2292001" cy="484846"/>
      </dsp:txXfrm>
    </dsp:sp>
    <dsp:sp modelId="{F15AB6C0-83E5-4FCF-BF98-A530C3A65E8C}">
      <dsp:nvSpPr>
        <dsp:cNvPr id="0" name=""/>
        <dsp:cNvSpPr/>
      </dsp:nvSpPr>
      <dsp:spPr>
        <a:xfrm>
          <a:off x="709502" y="643229"/>
          <a:ext cx="4020464" cy="22920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27608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-O3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march</a:t>
          </a:r>
          <a:r>
            <a:rPr lang="fr-FR" sz="2500" kern="1200" dirty="0"/>
            <a:t>=native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flto</a:t>
          </a:r>
          <a:endParaRPr lang="fr-F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-</a:t>
          </a:r>
          <a:r>
            <a:rPr lang="fr-FR" sz="2500" kern="1200" dirty="0" err="1"/>
            <a:t>ffast</a:t>
          </a:r>
          <a:r>
            <a:rPr lang="fr-FR" sz="2500" kern="1200" dirty="0"/>
            <a:t>-math⚠</a:t>
          </a:r>
        </a:p>
      </dsp:txBody>
      <dsp:txXfrm>
        <a:off x="709502" y="643229"/>
        <a:ext cx="4020464" cy="2292001"/>
      </dsp:txXfrm>
    </dsp:sp>
    <dsp:sp modelId="{77F59EC8-1F8B-4F25-988A-43B89EB9904C}">
      <dsp:nvSpPr>
        <dsp:cNvPr id="0" name=""/>
        <dsp:cNvSpPr/>
      </dsp:nvSpPr>
      <dsp:spPr>
        <a:xfrm>
          <a:off x="224655" y="3232"/>
          <a:ext cx="969692" cy="9696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789BF81-058E-43D8-9357-4352CF4BD682}">
      <dsp:nvSpPr>
        <dsp:cNvPr id="0" name=""/>
        <dsp:cNvSpPr/>
      </dsp:nvSpPr>
      <dsp:spPr>
        <a:xfrm rot="16200000">
          <a:off x="4882056" y="1546806"/>
          <a:ext cx="2292001" cy="484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7608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MSVC</a:t>
          </a:r>
        </a:p>
      </dsp:txBody>
      <dsp:txXfrm>
        <a:off x="4882056" y="1546806"/>
        <a:ext cx="2292001" cy="484846"/>
      </dsp:txXfrm>
    </dsp:sp>
    <dsp:sp modelId="{140B180E-DC80-4B6F-8C8E-E3EDA1DF71F2}">
      <dsp:nvSpPr>
        <dsp:cNvPr id="0" name=""/>
        <dsp:cNvSpPr/>
      </dsp:nvSpPr>
      <dsp:spPr>
        <a:xfrm>
          <a:off x="6270480" y="643229"/>
          <a:ext cx="4020464" cy="22920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427608" rIns="227584" bIns="227584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/O2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</a:t>
          </a:r>
          <a:r>
            <a:rPr lang="fr-FR" sz="2500" kern="1200" dirty="0" err="1"/>
            <a:t>arch</a:t>
          </a:r>
          <a:r>
            <a:rPr lang="fr-FR" sz="2500" kern="1200" dirty="0"/>
            <a:t>:???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/GL, /LTCG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/</a:t>
          </a:r>
          <a:r>
            <a:rPr lang="fr-FR" sz="2500" kern="1200" dirty="0" err="1"/>
            <a:t>fp:fast</a:t>
          </a:r>
          <a:r>
            <a:rPr lang="fr-FR" sz="2500" kern="1200" dirty="0"/>
            <a:t> ⚠</a:t>
          </a:r>
        </a:p>
      </dsp:txBody>
      <dsp:txXfrm>
        <a:off x="6270480" y="643229"/>
        <a:ext cx="4020464" cy="2292001"/>
      </dsp:txXfrm>
    </dsp:sp>
    <dsp:sp modelId="{197831F7-9922-49CC-9F07-88D380101E79}">
      <dsp:nvSpPr>
        <dsp:cNvPr id="0" name=""/>
        <dsp:cNvSpPr/>
      </dsp:nvSpPr>
      <dsp:spPr>
        <a:xfrm>
          <a:off x="5785633" y="3232"/>
          <a:ext cx="969692" cy="9696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0.1371</cdr:x>
      <cdr:y>0.57929</cdr:y>
    </cdr:from>
    <cdr:to>
      <cdr:x>0.32306</cdr:x>
      <cdr:y>0.83019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A1D0A62-CDD2-4AA1-9269-3D92BD0C70C2}"/>
            </a:ext>
          </a:extLst>
        </cdr:cNvPr>
        <cdr:cNvSpPr/>
      </cdr:nvSpPr>
      <cdr:spPr>
        <a:xfrm xmlns:a="http://schemas.openxmlformats.org/drawingml/2006/main">
          <a:off x="710381" y="2020426"/>
          <a:ext cx="963561" cy="875071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alpha val="1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fr-F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54617-C2CC-4E7D-BEA0-B44246FF8F07}" type="datetimeFigureOut">
              <a:rPr lang="fr-FR" smtClean="0"/>
              <a:t>30/03/2021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3F89-0B44-484E-84A5-FF95361F28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39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593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Flight simulator et ses TB données pas possible il y à 10ans (ne serait-ce à cause des connexions internet des utilisateurs)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Si il faut 1semaines pour optimiser un calcul de 5minutes utilisé une fois par an, est-ce rentable ?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https://en.wikipedia.org/wiki/Amdahl%27s_law  (augmenter le nombre de </a:t>
            </a:r>
            <a:r>
              <a:rPr lang="fr-FR" dirty="0" err="1"/>
              <a:t>cores</a:t>
            </a:r>
            <a:r>
              <a:rPr lang="fr-FR" dirty="0"/>
              <a:t> a une limite)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2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29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Etudier les différents cas: On peu sacrifier le cas général pour réduire les extrêmes, ou inversement.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44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0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vérifier / mesurer !</a:t>
            </a:r>
          </a:p>
          <a:p>
            <a:r>
              <a:rPr lang="fr-FR" dirty="0"/>
              <a:t>Attention avec [[(un)</a:t>
            </a:r>
            <a:r>
              <a:rPr lang="fr-FR" dirty="0" err="1"/>
              <a:t>likely</a:t>
            </a:r>
            <a:r>
              <a:rPr lang="fr-FR" dirty="0"/>
              <a:t>]] !!! http://blog.aaronballman.com/2020/08/dont-use-the-likely-or-unlikely-attributes/</a:t>
            </a:r>
          </a:p>
          <a:p>
            <a:r>
              <a:rPr lang="fr-FR" dirty="0"/>
              <a:t>https://easyperf.net/blog/2018/07/09/Improving-performance-by-better-code-locality</a:t>
            </a:r>
          </a:p>
          <a:p>
            <a:r>
              <a:rPr lang="fr-FR" dirty="0"/>
              <a:t>https://dev.to/jacqueslucke/a-c-micro-optimization-exercise-3p65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79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https://store.steampowered.com/hwsurvey/</a:t>
            </a:r>
          </a:p>
          <a:p>
            <a:r>
              <a:rPr lang="fr-FR" dirty="0"/>
              <a:t>https://ispc.github.io/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07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Varie en fonction de l’implémentation (</a:t>
            </a:r>
            <a:r>
              <a:rPr lang="fr-FR" dirty="0" err="1"/>
              <a:t>libstdc</a:t>
            </a:r>
            <a:r>
              <a:rPr lang="fr-FR" dirty="0"/>
              <a:t>++, </a:t>
            </a:r>
            <a:r>
              <a:rPr lang="fr-FR" dirty="0" err="1"/>
              <a:t>libc</a:t>
            </a:r>
            <a:r>
              <a:rPr lang="fr-FR" dirty="0"/>
              <a:t>++, Microsoft STL)</a:t>
            </a:r>
          </a:p>
          <a:p>
            <a:r>
              <a:rPr lang="fr-FR" dirty="0"/>
              <a:t>Exemple pour dire que les petits nombres comptent !</a:t>
            </a:r>
          </a:p>
          <a:p>
            <a:endParaRPr lang="fr-FR" dirty="0"/>
          </a:p>
          <a:p>
            <a:r>
              <a:rPr lang="fr-FR" dirty="0"/>
              <a:t>Graph avec VS19 et </a:t>
            </a:r>
            <a:r>
              <a:rPr lang="fr-FR" dirty="0" err="1"/>
              <a:t>cpu</a:t>
            </a:r>
            <a:r>
              <a:rPr lang="fr-FR" dirty="0"/>
              <a:t> </a:t>
            </a:r>
            <a:r>
              <a:rPr lang="fr-FR" dirty="0" err="1"/>
              <a:t>intel</a:t>
            </a:r>
            <a:r>
              <a:rPr lang="fr-FR" dirty="0"/>
              <a:t> i7-970h</a:t>
            </a:r>
          </a:p>
          <a:p>
            <a:endParaRPr lang="fr-FR" dirty="0"/>
          </a:p>
          <a:p>
            <a:r>
              <a:rPr lang="fr-FR" dirty="0" err="1"/>
              <a:t>Clang</a:t>
            </a:r>
            <a:r>
              <a:rPr lang="fr-FR" dirty="0"/>
              <a:t> 11.0 </a:t>
            </a:r>
            <a:r>
              <a:rPr lang="fr-FR" dirty="0" err="1"/>
              <a:t>libstdc</a:t>
            </a:r>
            <a:r>
              <a:rPr lang="fr-FR" dirty="0"/>
              <a:t>++ https://quick-bench.com/q/Vc1nXVhIWkp59LxzJuRlDioMcSA</a:t>
            </a:r>
          </a:p>
          <a:p>
            <a:r>
              <a:rPr lang="fr-FR" dirty="0" err="1"/>
              <a:t>Clang</a:t>
            </a:r>
            <a:r>
              <a:rPr lang="fr-FR" dirty="0"/>
              <a:t> 11.0 </a:t>
            </a:r>
            <a:r>
              <a:rPr lang="fr-FR" dirty="0" err="1"/>
              <a:t>libc</a:t>
            </a:r>
            <a:r>
              <a:rPr lang="fr-FR" dirty="0"/>
              <a:t>++ https://quick-bench.com/q/70Aq9TIUTymeu46ydDduKW5r9xk</a:t>
            </a:r>
          </a:p>
          <a:p>
            <a:r>
              <a:rPr lang="fr-FR" dirty="0" err="1"/>
              <a:t>Gcc</a:t>
            </a:r>
            <a:r>
              <a:rPr lang="fr-FR"/>
              <a:t> 9.3 https://quick-bench.com/q/wknFiLHUsgAM1OlNk1Q-_KeTCUA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418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https://wordart.com/create</a:t>
            </a:r>
            <a:br>
              <a:rPr lang="fr-FR"/>
            </a:br>
            <a:br>
              <a:rPr lang="fr-FR"/>
            </a:br>
            <a:r>
              <a:rPr lang="fr-FR"/>
              <a:t>performance</a:t>
            </a:r>
            <a:endParaRPr lang="fr-FR" dirty="0"/>
          </a:p>
          <a:p>
            <a:r>
              <a:rPr lang="fr-FR" dirty="0" err="1"/>
              <a:t>restrict</a:t>
            </a:r>
            <a:endParaRPr lang="fr-FR" dirty="0"/>
          </a:p>
          <a:p>
            <a:r>
              <a:rPr lang="fr-FR" dirty="0" err="1"/>
              <a:t>likely</a:t>
            </a:r>
            <a:r>
              <a:rPr lang="fr-FR" dirty="0"/>
              <a:t> </a:t>
            </a:r>
          </a:p>
          <a:p>
            <a:r>
              <a:rPr lang="fr-FR" dirty="0" err="1"/>
              <a:t>branch</a:t>
            </a:r>
            <a:r>
              <a:rPr lang="fr-FR" dirty="0"/>
              <a:t> </a:t>
            </a:r>
            <a:r>
              <a:rPr lang="fr-FR" dirty="0" err="1"/>
              <a:t>prediction</a:t>
            </a:r>
            <a:endParaRPr lang="fr-FR" dirty="0"/>
          </a:p>
          <a:p>
            <a:r>
              <a:rPr lang="fr-FR" dirty="0" err="1"/>
              <a:t>latency</a:t>
            </a:r>
            <a:r>
              <a:rPr lang="fr-FR" dirty="0"/>
              <a:t> </a:t>
            </a:r>
            <a:r>
              <a:rPr lang="fr-FR" dirty="0" err="1"/>
              <a:t>hiding</a:t>
            </a:r>
            <a:endParaRPr lang="fr-FR" dirty="0"/>
          </a:p>
          <a:p>
            <a:r>
              <a:rPr lang="fr-FR" dirty="0"/>
              <a:t>SIMD</a:t>
            </a:r>
          </a:p>
          <a:p>
            <a:r>
              <a:rPr lang="fr-FR" dirty="0"/>
              <a:t>cache</a:t>
            </a:r>
          </a:p>
          <a:p>
            <a:r>
              <a:rPr lang="fr-FR" dirty="0"/>
              <a:t>benchmarks</a:t>
            </a:r>
          </a:p>
          <a:p>
            <a:r>
              <a:rPr lang="fr-FR" dirty="0"/>
              <a:t>profiler</a:t>
            </a:r>
          </a:p>
          <a:p>
            <a:r>
              <a:rPr lang="fr-FR" dirty="0" err="1"/>
              <a:t>SoA</a:t>
            </a:r>
            <a:endParaRPr lang="fr-FR" dirty="0"/>
          </a:p>
          <a:p>
            <a:r>
              <a:rPr lang="fr-FR" dirty="0"/>
              <a:t>multithreading</a:t>
            </a:r>
          </a:p>
          <a:p>
            <a:r>
              <a:rPr lang="fr-FR" dirty="0" err="1"/>
              <a:t>parallelism</a:t>
            </a:r>
            <a:endParaRPr lang="fr-FR" dirty="0"/>
          </a:p>
          <a:p>
            <a:r>
              <a:rPr lang="fr-FR" dirty="0" err="1"/>
              <a:t>concurrency</a:t>
            </a:r>
            <a:endParaRPr lang="fr-FR" dirty="0"/>
          </a:p>
          <a:p>
            <a:r>
              <a:rPr lang="fr-FR" dirty="0"/>
              <a:t>GPU</a:t>
            </a:r>
          </a:p>
          <a:p>
            <a:r>
              <a:rPr lang="fr-FR" dirty="0"/>
              <a:t>lock-free</a:t>
            </a:r>
          </a:p>
          <a:p>
            <a:r>
              <a:rPr lang="fr-FR" dirty="0"/>
              <a:t>compile-time</a:t>
            </a:r>
          </a:p>
          <a:p>
            <a:r>
              <a:rPr lang="fr-FR" dirty="0" err="1"/>
              <a:t>allocators</a:t>
            </a:r>
            <a:endParaRPr lang="fr-FR" dirty="0"/>
          </a:p>
          <a:p>
            <a:r>
              <a:rPr lang="fr-FR" dirty="0"/>
              <a:t>false-sharing</a:t>
            </a:r>
          </a:p>
          <a:p>
            <a:r>
              <a:rPr lang="fr-FR" dirty="0"/>
              <a:t>compression</a:t>
            </a:r>
          </a:p>
          <a:p>
            <a:r>
              <a:rPr lang="fr-FR" dirty="0"/>
              <a:t>compiler</a:t>
            </a:r>
          </a:p>
          <a:p>
            <a:r>
              <a:rPr lang="fr-FR" dirty="0" err="1"/>
              <a:t>measure</a:t>
            </a:r>
            <a:endParaRPr lang="fr-FR" dirty="0"/>
          </a:p>
          <a:p>
            <a:r>
              <a:rPr lang="fr-FR" dirty="0"/>
              <a:t>data-</a:t>
            </a:r>
            <a:r>
              <a:rPr lang="fr-FR" dirty="0" err="1"/>
              <a:t>driven</a:t>
            </a:r>
            <a:endParaRPr lang="fr-FR" dirty="0"/>
          </a:p>
          <a:p>
            <a:r>
              <a:rPr lang="fr-FR" dirty="0" err="1"/>
              <a:t>latency</a:t>
            </a:r>
            <a:endParaRPr lang="fr-FR" dirty="0"/>
          </a:p>
          <a:p>
            <a:r>
              <a:rPr lang="fr-FR" dirty="0" err="1"/>
              <a:t>throughput</a:t>
            </a:r>
            <a:endParaRPr lang="fr-FR" dirty="0"/>
          </a:p>
          <a:p>
            <a:r>
              <a:rPr lang="fr-FR" dirty="0"/>
              <a:t>SSO</a:t>
            </a:r>
          </a:p>
          <a:p>
            <a:r>
              <a:rPr lang="fr-FR" dirty="0" err="1"/>
              <a:t>scale</a:t>
            </a:r>
            <a:endParaRPr lang="fr-FR" dirty="0"/>
          </a:p>
          <a:p>
            <a:r>
              <a:rPr lang="fr-FR" dirty="0" err="1"/>
              <a:t>indexing</a:t>
            </a:r>
            <a:endParaRPr lang="fr-FR" dirty="0"/>
          </a:p>
          <a:p>
            <a:r>
              <a:rPr lang="fr-FR" dirty="0"/>
              <a:t>hardware</a:t>
            </a:r>
          </a:p>
          <a:p>
            <a:r>
              <a:rPr lang="fr-FR" dirty="0"/>
              <a:t>monitoring</a:t>
            </a:r>
          </a:p>
          <a:p>
            <a:r>
              <a:rPr lang="fr-FR" dirty="0"/>
              <a:t>memory</a:t>
            </a:r>
          </a:p>
          <a:p>
            <a:r>
              <a:rPr lang="fr-FR" dirty="0"/>
              <a:t>move </a:t>
            </a:r>
            <a:r>
              <a:rPr lang="fr-FR" dirty="0" err="1"/>
              <a:t>semantics</a:t>
            </a:r>
            <a:endParaRPr lang="fr-FR" dirty="0"/>
          </a:p>
          <a:p>
            <a:r>
              <a:rPr lang="fr-FR" dirty="0" err="1"/>
              <a:t>lookup</a:t>
            </a:r>
            <a:r>
              <a:rPr lang="fr-FR" dirty="0"/>
              <a:t> table</a:t>
            </a:r>
          </a:p>
          <a:p>
            <a:r>
              <a:rPr lang="fr-FR" dirty="0" err="1"/>
              <a:t>algorithms</a:t>
            </a:r>
            <a:endParaRPr lang="fr-FR" dirty="0"/>
          </a:p>
          <a:p>
            <a:r>
              <a:rPr lang="fr-FR" dirty="0"/>
              <a:t>cache-</a:t>
            </a:r>
            <a:r>
              <a:rPr lang="fr-FR" dirty="0" err="1"/>
              <a:t>friendly</a:t>
            </a:r>
            <a:endParaRPr lang="fr-FR" dirty="0"/>
          </a:p>
          <a:p>
            <a:r>
              <a:rPr lang="fr-FR" dirty="0" err="1"/>
              <a:t>layout</a:t>
            </a:r>
            <a:endParaRPr lang="fr-FR" dirty="0"/>
          </a:p>
          <a:p>
            <a:r>
              <a:rPr lang="fr-FR" dirty="0"/>
              <a:t>percentiles</a:t>
            </a:r>
          </a:p>
          <a:p>
            <a:r>
              <a:rPr lang="fr-FR" dirty="0"/>
              <a:t>memory-mapping</a:t>
            </a:r>
          </a:p>
          <a:p>
            <a:r>
              <a:rPr lang="fr-FR" dirty="0" err="1"/>
              <a:t>trivially_relocatable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5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http://ithare.com/infographics-operation-costs-in-cpu-clock-cycles/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74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34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19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https://nee.lv/2021/02/28/How-I-cut-GTA-Online-loading-times-by-70/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50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XOne</a:t>
            </a:r>
            <a:r>
              <a:rPr lang="fr-FR" dirty="0"/>
              <a:t>: 5GB</a:t>
            </a:r>
          </a:p>
          <a:p>
            <a:r>
              <a:rPr lang="fr-FR" dirty="0" err="1"/>
              <a:t>Xone</a:t>
            </a:r>
            <a:r>
              <a:rPr lang="fr-FR" dirty="0"/>
              <a:t> X: 9GB</a:t>
            </a:r>
          </a:p>
          <a:p>
            <a:r>
              <a:rPr lang="fr-FR" dirty="0"/>
              <a:t>XSS: 7.5GB</a:t>
            </a:r>
          </a:p>
          <a:p>
            <a:r>
              <a:rPr lang="fr-FR" dirty="0"/>
              <a:t>XSX: 13GB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30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rare de voir des files d’attente au lancement d’un jeu / d’une plateforme. Problèmes de perfs aussi responsables de </a:t>
            </a:r>
            <a:r>
              <a:rPr lang="fr-FR" dirty="0" err="1"/>
              <a:t>downtime</a:t>
            </a:r>
            <a:r>
              <a:rPr lang="fr-FR" dirty="0"/>
              <a:t> chez Google par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9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21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51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3F89-0B44-484E-84A5-FF95361F281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10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18A36-6CFB-41B3-B071-3B8D70F41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Source Sans Pro" panose="020B0703030403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B006FA-DE90-4E14-9DCF-2C990EB91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E9398E-81F3-4DE4-981D-8E5571A9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1DA680-C68B-439F-B28E-6BFF6C6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2827E5-9501-4BDB-9712-33B83782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61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>
            <a:off x="0" y="6067369"/>
            <a:ext cx="12192000" cy="136525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>
            <a:off x="0" y="6203895"/>
            <a:ext cx="12192000" cy="654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25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 rot="5061599">
            <a:off x="-4036453" y="2956048"/>
            <a:ext cx="7545473" cy="1630047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 rot="5190505">
            <a:off x="-4910943" y="2082227"/>
            <a:ext cx="7584869" cy="3053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95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89C357-AEDD-4178-937F-D227FEEF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22E28D-20E3-4B0C-8B86-188D2BBCE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D6CAE-1913-44F5-9069-E78C1302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185D56-15C5-48F5-8E93-1CF7476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4E91D8-5BB8-4296-9228-E4F7D3D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39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A37AFE7-CE9F-44A1-B5F8-24B2787A5F67}"/>
              </a:ext>
            </a:extLst>
          </p:cNvPr>
          <p:cNvGrpSpPr/>
          <p:nvPr userDrawn="1"/>
        </p:nvGrpSpPr>
        <p:grpSpPr>
          <a:xfrm>
            <a:off x="-299328" y="-358017"/>
            <a:ext cx="13452851" cy="2850454"/>
            <a:chOff x="-299328" y="-358017"/>
            <a:chExt cx="13452851" cy="28504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868EEC-194F-4C76-BE55-6331651AD110}"/>
                </a:ext>
              </a:extLst>
            </p:cNvPr>
            <p:cNvSpPr/>
            <p:nvPr userDrawn="1"/>
          </p:nvSpPr>
          <p:spPr>
            <a:xfrm>
              <a:off x="-299328" y="390859"/>
              <a:ext cx="13397779" cy="2101578"/>
            </a:xfrm>
            <a:prstGeom prst="rect">
              <a:avLst/>
            </a:prstGeom>
            <a:solidFill>
              <a:srgbClr val="F6C82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7ED729-A5DB-49D5-95F6-F0B67A3BF84A}"/>
                </a:ext>
              </a:extLst>
            </p:cNvPr>
            <p:cNvSpPr/>
            <p:nvPr userDrawn="1"/>
          </p:nvSpPr>
          <p:spPr>
            <a:xfrm rot="21427628">
              <a:off x="-244256" y="-358017"/>
              <a:ext cx="13397779" cy="25334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7EC92D-19F0-4122-B338-12C7FFF74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71833"/>
            <a:ext cx="5181600" cy="3505131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AE9EF9-A870-49D9-B6AD-04134FB3F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9029"/>
            <a:ext cx="5181600" cy="34879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C0220B-2C19-454C-8E63-E423CC53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0BDE7F-F9B3-4C11-BF35-7B413E9D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791995-F49E-42C8-B765-5E0EE0D4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66C92800-A40A-40F7-B385-31F084FF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FCD06069-42DA-4E2E-8C5E-562A83C94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4102"/>
            <a:ext cx="10515600" cy="10572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364388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E156A-6505-417A-9B29-DF6A9FB7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8E428C-0152-4647-800D-BB5A1F8C2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7F7931-2FE9-4EBE-822B-B6A68E5BB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84CDE0-FCC2-4AFC-9344-843AF3B05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D1CB6E-E1B8-4F97-B302-EE516B913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B5E901-A557-4798-B443-68B13177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FB408E-3720-4A89-B3AE-CD3DB3B9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FAF9915-3B7B-450D-8438-3E55A744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46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73E04-5E8B-4716-ACC2-8BA1EA1E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F90E14-5B32-4660-8966-0477005A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F9F81-22A0-4006-8DC1-A783F88F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F7FA63-5AD0-40A7-B774-5056C764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606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2608CB-CEBB-4ED8-8C8A-652B9147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0C954C4-51E0-41CB-AB84-C1684B01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A22872-4DD0-4D38-9BB3-094446B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86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13D3B-7BA1-4083-9CB6-7B96350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888A94-9DD0-4393-956F-9C8CCE9B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4442F0-85FC-4293-80D4-7A926D8F6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74C94C-92D1-44D6-80CC-411B478B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577798-4251-4B88-AB15-998B8225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29AB62-8C93-4AB6-A267-140E927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0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F9E1B-CAD2-42F6-A24D-23CA1999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0852DD-246F-4B7A-82CB-D3BAD1DA7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AECB8D-9081-4557-A7CE-5D41AD577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90F025-4623-436C-84E5-538DDC3D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3E9975-1DEF-4F97-A6D8-F67D666F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5CBEFD-5E1C-4A4F-AB60-8BF5648F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271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65766-D6BB-492E-8D66-1BCC31DD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09662A-1453-42E3-BB02-671C41B2D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398273-C77A-458B-9A80-73A2BA8E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F36417-FE56-48E9-82A4-D2876C27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4F9E44-D5C9-4FAC-9236-DD796839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CBF05-376B-4B81-8FAC-C42903E3CD0E}"/>
              </a:ext>
            </a:extLst>
          </p:cNvPr>
          <p:cNvSpPr/>
          <p:nvPr userDrawn="1"/>
        </p:nvSpPr>
        <p:spPr>
          <a:xfrm>
            <a:off x="0" y="6067369"/>
            <a:ext cx="12192000" cy="136525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AA677-A774-4FB3-A8EF-6B70A4D01F47}"/>
              </a:ext>
            </a:extLst>
          </p:cNvPr>
          <p:cNvSpPr/>
          <p:nvPr userDrawn="1"/>
        </p:nvSpPr>
        <p:spPr>
          <a:xfrm>
            <a:off x="0" y="6203895"/>
            <a:ext cx="12192000" cy="6541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83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4D5C0CC-44FA-429E-9A86-68C71F7DD0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C8C1D5-E03E-4050-B008-0B7C5DBB9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CEE7BC-1B2E-4B9F-8018-FC8BDB15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E77392-CCF1-4C19-8352-3668A123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51150F-1393-428B-A3AA-19E3E6AD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96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94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281E973-1811-430C-8E0C-1F4C6EFFE17A}"/>
              </a:ext>
            </a:extLst>
          </p:cNvPr>
          <p:cNvGrpSpPr/>
          <p:nvPr userDrawn="1"/>
        </p:nvGrpSpPr>
        <p:grpSpPr>
          <a:xfrm>
            <a:off x="-299328" y="-358017"/>
            <a:ext cx="13452851" cy="2850454"/>
            <a:chOff x="-299328" y="-358017"/>
            <a:chExt cx="13452851" cy="28504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C9489F-0C28-44C6-84A2-8F53E722FAAF}"/>
                </a:ext>
              </a:extLst>
            </p:cNvPr>
            <p:cNvSpPr/>
            <p:nvPr userDrawn="1"/>
          </p:nvSpPr>
          <p:spPr>
            <a:xfrm>
              <a:off x="-299328" y="390859"/>
              <a:ext cx="13397779" cy="2101578"/>
            </a:xfrm>
            <a:prstGeom prst="rect">
              <a:avLst/>
            </a:prstGeom>
            <a:solidFill>
              <a:srgbClr val="F6C82B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86180-6BC7-4B8E-ABEA-AB12EC272B70}"/>
                </a:ext>
              </a:extLst>
            </p:cNvPr>
            <p:cNvSpPr/>
            <p:nvPr userDrawn="1"/>
          </p:nvSpPr>
          <p:spPr>
            <a:xfrm rot="21427628">
              <a:off x="-244256" y="-358017"/>
              <a:ext cx="13397779" cy="25334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86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7309-541F-4945-8F86-375FACA6A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8510"/>
            <a:ext cx="10515600" cy="29384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80D4E4-F0C9-44B2-AE3A-A75FBBAA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85C520-64E6-4310-B9C3-148167B5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44502-1405-47C3-BF8F-27605792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55477A-F73E-4D58-B2F3-9D1585B09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4102"/>
            <a:ext cx="10515600" cy="1057275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129915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361" y="2103447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pic>
        <p:nvPicPr>
          <p:cNvPr id="10" name="Image 9" descr="Une image contenant signe&#10;&#10;Description générée automatiquement">
            <a:extLst>
              <a:ext uri="{FF2B5EF4-FFF2-40B4-BE49-F238E27FC236}">
                <a16:creationId xmlns:a16="http://schemas.microsoft.com/office/drawing/2014/main" id="{B18689C6-15E0-436B-9E0C-D903C598D9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7" y="300292"/>
            <a:ext cx="416163" cy="4161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0CEB2D-6FB3-4E2D-91FB-FAC0FB2A58F5}"/>
              </a:ext>
            </a:extLst>
          </p:cNvPr>
          <p:cNvSpPr txBox="1"/>
          <p:nvPr userDrawn="1"/>
        </p:nvSpPr>
        <p:spPr>
          <a:xfrm>
            <a:off x="755474" y="347121"/>
            <a:ext cx="270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>
                <a:latin typeface="Source Sans Pro" panose="020B0503030403020204" pitchFamily="34" charset="0"/>
              </a:rPr>
              <a:t>siliceum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497" y="3599769"/>
            <a:ext cx="4175267" cy="10461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2AE528F3-C974-4654-9135-963A8FF6A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0996" y="2085801"/>
            <a:ext cx="2946693" cy="268639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53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361" y="2103447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497" y="3599769"/>
            <a:ext cx="4175267" cy="104616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2AE528F3-C974-4654-9135-963A8FF6A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0996" y="2085801"/>
            <a:ext cx="2946693" cy="268639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05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3CEFFB-2132-41F5-AC9E-B76CA339ADCE}"/>
              </a:ext>
            </a:extLst>
          </p:cNvPr>
          <p:cNvSpPr/>
          <p:nvPr userDrawn="1"/>
        </p:nvSpPr>
        <p:spPr>
          <a:xfrm rot="260135">
            <a:off x="5986489" y="-443238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F6C82B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>
            <a:off x="6285053" y="-471625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65A1DEA8-B2B8-4E98-9180-25E7190A753A}"/>
              </a:ext>
            </a:extLst>
          </p:cNvPr>
          <p:cNvSpPr/>
          <p:nvPr userDrawn="1"/>
        </p:nvSpPr>
        <p:spPr>
          <a:xfrm rot="16200000">
            <a:off x="3149963" y="1948436"/>
            <a:ext cx="6447098" cy="14684975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16" y="178847"/>
            <a:ext cx="5062725" cy="622347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2B73F25-83E6-4209-A638-1A4010998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879" y="801190"/>
            <a:ext cx="5062560" cy="47026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4EB5C5-014C-46C1-B702-7FA2A719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1894" y="1271462"/>
            <a:ext cx="3944937" cy="502031"/>
          </a:xfrm>
        </p:spPr>
        <p:txBody>
          <a:bodyPr/>
          <a:lstStyle>
            <a:lvl1pPr marL="0" indent="0" algn="ctr">
              <a:buNone/>
              <a:defRPr b="1">
                <a:latin typeface="Source Sans Pro" panose="020B0503030403020204" pitchFamily="34" charset="0"/>
              </a:defRPr>
            </a:lvl1pPr>
            <a:lvl2pPr>
              <a:defRPr b="1">
                <a:latin typeface="Source Sans Pro" panose="020B0503030403020204" pitchFamily="34" charset="0"/>
              </a:defRPr>
            </a:lvl2pPr>
            <a:lvl3pPr>
              <a:defRPr b="1">
                <a:latin typeface="Source Sans Pro" panose="020B0503030403020204" pitchFamily="34" charset="0"/>
              </a:defRPr>
            </a:lvl3pPr>
            <a:lvl4pPr>
              <a:defRPr b="1">
                <a:latin typeface="Source Sans Pro" panose="020B0503030403020204" pitchFamily="34" charset="0"/>
              </a:defRPr>
            </a:lvl4pPr>
            <a:lvl5pPr>
              <a:defRPr b="1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 1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116BD3F0-1A56-4A1B-9905-839B59FCF9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32992" y="1271462"/>
            <a:ext cx="3944937" cy="502031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>
              <a:defRPr b="1">
                <a:latin typeface="Source Sans Pro" panose="020B0503030403020204" pitchFamily="34" charset="0"/>
              </a:defRPr>
            </a:lvl2pPr>
            <a:lvl3pPr>
              <a:defRPr b="1">
                <a:latin typeface="Source Sans Pro" panose="020B0503030403020204" pitchFamily="34" charset="0"/>
              </a:defRPr>
            </a:lvl3pPr>
            <a:lvl4pPr>
              <a:defRPr b="1">
                <a:latin typeface="Source Sans Pro" panose="020B0503030403020204" pitchFamily="34" charset="0"/>
              </a:defRPr>
            </a:lvl4pPr>
            <a:lvl5pPr>
              <a:defRPr b="1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fr-FR"/>
              <a:t>Titre 2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EEE796-FADD-47A2-90F9-BE01B0CFB1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66745" y="2062469"/>
            <a:ext cx="5062537" cy="4198631"/>
          </a:xfrm>
        </p:spPr>
        <p:txBody>
          <a:bodyPr/>
          <a:lstStyle>
            <a:lvl1pPr>
              <a:buClr>
                <a:srgbClr val="F6C82B"/>
              </a:buClr>
              <a:buSzPct val="150000"/>
              <a:defRPr/>
            </a:lvl1pPr>
            <a:lvl2pPr>
              <a:buClr>
                <a:srgbClr val="F6C82B"/>
              </a:buClr>
              <a:buSzPct val="150000"/>
              <a:defRPr/>
            </a:lvl2pPr>
            <a:lvl3pPr>
              <a:buClr>
                <a:srgbClr val="F6C82B"/>
              </a:buClr>
              <a:buSzPct val="150000"/>
              <a:defRPr/>
            </a:lvl3pPr>
            <a:lvl4pPr>
              <a:buClr>
                <a:srgbClr val="F6C82B"/>
              </a:buClr>
              <a:buSzPct val="150000"/>
              <a:defRPr/>
            </a:lvl4pPr>
            <a:lvl5pPr>
              <a:buClr>
                <a:srgbClr val="F6C82B"/>
              </a:buClr>
              <a:buSzPct val="150000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D78879DA-3F6D-40DA-95CF-A608EEC27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8802" y="2062469"/>
            <a:ext cx="5062537" cy="4198631"/>
          </a:xfrm>
        </p:spPr>
        <p:txBody>
          <a:bodyPr/>
          <a:lstStyle>
            <a:lvl1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1pPr>
            <a:lvl2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2pPr>
            <a:lvl3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3pPr>
            <a:lvl4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4pPr>
            <a:lvl5pPr>
              <a:buClr>
                <a:srgbClr val="F6C82B"/>
              </a:buClr>
              <a:buSzPct val="150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295A600-1DA3-402E-ABBD-55B4438CC6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02B850-CD77-40AC-AEA5-394E1282710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D8E2E-7C25-463D-9CD9-5D356A3EE2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2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DA924BB5-CDCA-4707-BCA1-0B24EC71BE1F}"/>
              </a:ext>
            </a:extLst>
          </p:cNvPr>
          <p:cNvSpPr/>
          <p:nvPr userDrawn="1"/>
        </p:nvSpPr>
        <p:spPr>
          <a:xfrm rot="10800000">
            <a:off x="6601309" y="-258889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FB68948C-41E0-4620-8B56-A8FB994BE7C3}"/>
              </a:ext>
            </a:extLst>
          </p:cNvPr>
          <p:cNvSpPr/>
          <p:nvPr userDrawn="1"/>
        </p:nvSpPr>
        <p:spPr>
          <a:xfrm rot="10800000">
            <a:off x="2509833" y="-258890"/>
            <a:ext cx="6447099" cy="814279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098" h="8142790">
                <a:moveTo>
                  <a:pt x="358815" y="0"/>
                </a:moveTo>
                <a:lnTo>
                  <a:pt x="6447098" y="0"/>
                </a:lnTo>
                <a:lnTo>
                  <a:pt x="6447098" y="8027043"/>
                </a:lnTo>
                <a:lnTo>
                  <a:pt x="0" y="8142790"/>
                </a:lnTo>
                <a:lnTo>
                  <a:pt x="358815" y="0"/>
                </a:lnTo>
                <a:close/>
              </a:path>
            </a:pathLst>
          </a:custGeom>
          <a:solidFill>
            <a:srgbClr val="F6C82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206F961-7E84-4CC2-9E3C-91AD5A0C3624}"/>
              </a:ext>
            </a:extLst>
          </p:cNvPr>
          <p:cNvSpPr/>
          <p:nvPr userDrawn="1"/>
        </p:nvSpPr>
        <p:spPr>
          <a:xfrm rot="10800000">
            <a:off x="-249364" y="425079"/>
            <a:ext cx="4846899" cy="8264710"/>
          </a:xfrm>
          <a:custGeom>
            <a:avLst/>
            <a:gdLst>
              <a:gd name="connsiteX0" fmla="*/ 0 w 6088283"/>
              <a:gd name="connsiteY0" fmla="*/ 0 h 8027043"/>
              <a:gd name="connsiteX1" fmla="*/ 6088283 w 6088283"/>
              <a:gd name="connsiteY1" fmla="*/ 0 h 8027043"/>
              <a:gd name="connsiteX2" fmla="*/ 6088283 w 6088283"/>
              <a:gd name="connsiteY2" fmla="*/ 8027043 h 8027043"/>
              <a:gd name="connsiteX3" fmla="*/ 0 w 6088283"/>
              <a:gd name="connsiteY3" fmla="*/ 8027043 h 8027043"/>
              <a:gd name="connsiteX4" fmla="*/ 0 w 6088283"/>
              <a:gd name="connsiteY4" fmla="*/ 0 h 8027043"/>
              <a:gd name="connsiteX0" fmla="*/ 358815 w 6447098"/>
              <a:gd name="connsiteY0" fmla="*/ 0 h 8142790"/>
              <a:gd name="connsiteX1" fmla="*/ 6447098 w 6447098"/>
              <a:gd name="connsiteY1" fmla="*/ 0 h 8142790"/>
              <a:gd name="connsiteX2" fmla="*/ 6447098 w 6447098"/>
              <a:gd name="connsiteY2" fmla="*/ 8027043 h 8142790"/>
              <a:gd name="connsiteX3" fmla="*/ 0 w 6447098"/>
              <a:gd name="connsiteY3" fmla="*/ 8142790 h 8142790"/>
              <a:gd name="connsiteX4" fmla="*/ 358815 w 6447098"/>
              <a:gd name="connsiteY4" fmla="*/ 0 h 8142790"/>
              <a:gd name="connsiteX0" fmla="*/ 358815 w 6447098"/>
              <a:gd name="connsiteY0" fmla="*/ 259080 h 8401870"/>
              <a:gd name="connsiteX1" fmla="*/ 4039178 w 6447098"/>
              <a:gd name="connsiteY1" fmla="*/ 0 h 8401870"/>
              <a:gd name="connsiteX2" fmla="*/ 6447098 w 6447098"/>
              <a:gd name="connsiteY2" fmla="*/ 8286123 h 8401870"/>
              <a:gd name="connsiteX3" fmla="*/ 0 w 6447098"/>
              <a:gd name="connsiteY3" fmla="*/ 8401870 h 8401870"/>
              <a:gd name="connsiteX4" fmla="*/ 358815 w 6447098"/>
              <a:gd name="connsiteY4" fmla="*/ 259080 h 8401870"/>
              <a:gd name="connsiteX0" fmla="*/ 358815 w 6447098"/>
              <a:gd name="connsiteY0" fmla="*/ 228600 h 8371390"/>
              <a:gd name="connsiteX1" fmla="*/ 4511618 w 6447098"/>
              <a:gd name="connsiteY1" fmla="*/ 0 h 8371390"/>
              <a:gd name="connsiteX2" fmla="*/ 6447098 w 6447098"/>
              <a:gd name="connsiteY2" fmla="*/ 8255643 h 8371390"/>
              <a:gd name="connsiteX3" fmla="*/ 0 w 6447098"/>
              <a:gd name="connsiteY3" fmla="*/ 8371390 h 8371390"/>
              <a:gd name="connsiteX4" fmla="*/ 358815 w 6447098"/>
              <a:gd name="connsiteY4" fmla="*/ 228600 h 8371390"/>
              <a:gd name="connsiteX0" fmla="*/ 358815 w 4511618"/>
              <a:gd name="connsiteY0" fmla="*/ 228600 h 8371390"/>
              <a:gd name="connsiteX1" fmla="*/ 4511618 w 4511618"/>
              <a:gd name="connsiteY1" fmla="*/ 0 h 8371390"/>
              <a:gd name="connsiteX2" fmla="*/ 3261938 w 4511618"/>
              <a:gd name="connsiteY2" fmla="*/ 8240403 h 8371390"/>
              <a:gd name="connsiteX3" fmla="*/ 0 w 4511618"/>
              <a:gd name="connsiteY3" fmla="*/ 8371390 h 8371390"/>
              <a:gd name="connsiteX4" fmla="*/ 358815 w 4511618"/>
              <a:gd name="connsiteY4" fmla="*/ 228600 h 8371390"/>
              <a:gd name="connsiteX0" fmla="*/ 358815 w 4785938"/>
              <a:gd name="connsiteY0" fmla="*/ 228600 h 8371390"/>
              <a:gd name="connsiteX1" fmla="*/ 4511618 w 4785938"/>
              <a:gd name="connsiteY1" fmla="*/ 0 h 8371390"/>
              <a:gd name="connsiteX2" fmla="*/ 4785938 w 4785938"/>
              <a:gd name="connsiteY2" fmla="*/ 8270883 h 8371390"/>
              <a:gd name="connsiteX3" fmla="*/ 0 w 4785938"/>
              <a:gd name="connsiteY3" fmla="*/ 8371390 h 8371390"/>
              <a:gd name="connsiteX4" fmla="*/ 358815 w 4785938"/>
              <a:gd name="connsiteY4" fmla="*/ 228600 h 8371390"/>
              <a:gd name="connsiteX0" fmla="*/ 358815 w 4846898"/>
              <a:gd name="connsiteY0" fmla="*/ 121920 h 8264710"/>
              <a:gd name="connsiteX1" fmla="*/ 4846898 w 4846898"/>
              <a:gd name="connsiteY1" fmla="*/ 0 h 8264710"/>
              <a:gd name="connsiteX2" fmla="*/ 4785938 w 4846898"/>
              <a:gd name="connsiteY2" fmla="*/ 8164203 h 8264710"/>
              <a:gd name="connsiteX3" fmla="*/ 0 w 4846898"/>
              <a:gd name="connsiteY3" fmla="*/ 8264710 h 8264710"/>
              <a:gd name="connsiteX4" fmla="*/ 358815 w 4846898"/>
              <a:gd name="connsiteY4" fmla="*/ 121920 h 82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6898" h="8264710">
                <a:moveTo>
                  <a:pt x="358815" y="121920"/>
                </a:moveTo>
                <a:lnTo>
                  <a:pt x="4846898" y="0"/>
                </a:lnTo>
                <a:lnTo>
                  <a:pt x="4785938" y="8164203"/>
                </a:lnTo>
                <a:lnTo>
                  <a:pt x="0" y="8264710"/>
                </a:lnTo>
                <a:lnTo>
                  <a:pt x="358815" y="1219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90FFC5-6AB7-467F-B338-5FCCB69BD377}"/>
              </a:ext>
            </a:extLst>
          </p:cNvPr>
          <p:cNvSpPr/>
          <p:nvPr userDrawn="1"/>
        </p:nvSpPr>
        <p:spPr>
          <a:xfrm>
            <a:off x="0" y="-1"/>
            <a:ext cx="17297400" cy="1469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33" y="143494"/>
            <a:ext cx="4175403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ED452-CF64-4ECE-825C-1166BA2F51AE}"/>
              </a:ext>
            </a:extLst>
          </p:cNvPr>
          <p:cNvSpPr/>
          <p:nvPr userDrawn="1"/>
        </p:nvSpPr>
        <p:spPr>
          <a:xfrm>
            <a:off x="-1219200" y="7193288"/>
            <a:ext cx="17297400" cy="6906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52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58674-608D-4B1E-A5C1-42F54A14AF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623" y="143494"/>
            <a:ext cx="468231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36C26-4C00-48E4-89C3-B5014B7120D6}"/>
              </a:ext>
            </a:extLst>
          </p:cNvPr>
          <p:cNvSpPr/>
          <p:nvPr userDrawn="1"/>
        </p:nvSpPr>
        <p:spPr>
          <a:xfrm rot="177290">
            <a:off x="563700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2343B-C3EE-406C-9B9A-1B7A2FD85908}"/>
              </a:ext>
            </a:extLst>
          </p:cNvPr>
          <p:cNvSpPr/>
          <p:nvPr userDrawn="1"/>
        </p:nvSpPr>
        <p:spPr>
          <a:xfrm>
            <a:off x="448628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BAC7BB-9458-4277-90FB-3DD83BDD90F3}"/>
              </a:ext>
            </a:extLst>
          </p:cNvPr>
          <p:cNvSpPr/>
          <p:nvPr userDrawn="1"/>
        </p:nvSpPr>
        <p:spPr>
          <a:xfrm rot="177290">
            <a:off x="4368496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B4850-077C-4C24-9E08-2274A1531A50}"/>
              </a:ext>
            </a:extLst>
          </p:cNvPr>
          <p:cNvSpPr/>
          <p:nvPr userDrawn="1"/>
        </p:nvSpPr>
        <p:spPr>
          <a:xfrm>
            <a:off x="4253424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C7861E-EF10-4643-A837-E09AC314BC4D}"/>
              </a:ext>
            </a:extLst>
          </p:cNvPr>
          <p:cNvSpPr/>
          <p:nvPr userDrawn="1"/>
        </p:nvSpPr>
        <p:spPr>
          <a:xfrm rot="177290">
            <a:off x="8198564" y="1750612"/>
            <a:ext cx="3375405" cy="4551680"/>
          </a:xfrm>
          <a:prstGeom prst="rect">
            <a:avLst/>
          </a:prstGeom>
          <a:solidFill>
            <a:srgbClr val="F6C82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ECEFB1-4E95-42AE-A091-6C6CE4C59C2A}"/>
              </a:ext>
            </a:extLst>
          </p:cNvPr>
          <p:cNvSpPr/>
          <p:nvPr userDrawn="1"/>
        </p:nvSpPr>
        <p:spPr>
          <a:xfrm>
            <a:off x="8083492" y="1666240"/>
            <a:ext cx="3375405" cy="455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72702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E66A6E-7563-4A22-A9D5-8CBAF92E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5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C80EEB-93A6-4D3F-91AC-B04B695A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6293"/>
            <a:ext cx="10515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64530-D53B-40DF-82ED-23D3150E1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56751C-E496-46DD-911F-8A16BE12B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F0EBC-5E0E-4BA3-81BC-0CAE8E787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A04C9-5D96-4B4B-93BA-D0D44C1E31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94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7" r:id="rId4"/>
    <p:sldLayoutId id="2147483660" r:id="rId5"/>
    <p:sldLayoutId id="2147483668" r:id="rId6"/>
    <p:sldLayoutId id="2147483666" r:id="rId7"/>
    <p:sldLayoutId id="2147483663" r:id="rId8"/>
    <p:sldLayoutId id="2147483664" r:id="rId9"/>
    <p:sldLayoutId id="2147483661" r:id="rId10"/>
    <p:sldLayoutId id="2147483662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ource Sans Pro" panose="020B0703030403020204" pitchFamily="34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doc.calcite.siliceum.com/performance/stability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77556/alternatives-to-gprof/1779343#177934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ix/downloa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uperluminal.eu/" TargetMode="External"/><Relationship Id="rId5" Type="http://schemas.openxmlformats.org/officeDocument/2006/relationships/hyperlink" Target="https://github.com/wolfpld/tracy" TargetMode="External"/><Relationship Id="rId4" Type="http://schemas.openxmlformats.org/officeDocument/2006/relationships/hyperlink" Target="https://optick.dev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shrimp.com/modelling-shrub-2-leaves-particle-system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-TLSBdHe1A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-bench.com/q/HLVEUIJsvsU6N6ms1SqOSeVodV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-bench.com/q/2SAQl8uw3PmUqI68JVnAjgU0lc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ner.org/optimize/#manuals" TargetMode="External"/><Relationship Id="rId2" Type="http://schemas.openxmlformats.org/officeDocument/2006/relationships/hyperlink" Target="https://book.easyperf.net/perf_book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amd.com/wp-content/resources/56305_SOG_3.00_PUB.pdf" TargetMode="External"/><Relationship Id="rId4" Type="http://schemas.openxmlformats.org/officeDocument/2006/relationships/hyperlink" Target="https://software.intel.com/content/www/us/en/develop/download/intel-64-and-ia-32-architectures-optimization-reference-manual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ncludecpp.org/discord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6F2DAF05-1E8C-40CE-A0F9-4B3B4774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64" y="2565459"/>
            <a:ext cx="5164936" cy="1669657"/>
          </a:xfrm>
        </p:spPr>
        <p:txBody>
          <a:bodyPr>
            <a:normAutofit/>
          </a:bodyPr>
          <a:lstStyle/>
          <a:p>
            <a:r>
              <a:rPr lang="fr-FR" dirty="0"/>
              <a:t>Performance </a:t>
            </a:r>
            <a:br>
              <a:rPr lang="fr-FR" dirty="0"/>
            </a:br>
            <a:r>
              <a:rPr lang="fr-FR" dirty="0"/>
              <a:t>et </a:t>
            </a:r>
            <a:br>
              <a:rPr lang="fr-FR" dirty="0"/>
            </a:br>
            <a:r>
              <a:rPr lang="fr-FR" dirty="0"/>
              <a:t>Optimisation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DA0372D0-94CB-4FA7-94D5-180A19983CA2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98" y="1951124"/>
            <a:ext cx="2946693" cy="2946693"/>
          </a:xfrm>
        </p:spPr>
      </p:pic>
    </p:spTree>
    <p:extLst>
      <p:ext uri="{BB962C8B-B14F-4D97-AF65-F5344CB8AC3E}">
        <p14:creationId xmlns:p14="http://schemas.microsoft.com/office/powerpoint/2010/main" val="65664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AE8A1EE-8E0B-4C25-9DEA-DB6DC988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Optimisations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A4C5E3B-C740-437B-99D1-A28A0201E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 où commencer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9AFC1650-0478-46F4-B740-A1B29D47E5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98" y="1971762"/>
            <a:ext cx="2581275" cy="2581275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0CF0AF-37FC-4D46-945F-B242221CCE2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CCDA7-CBC2-4DB7-AB2E-0DE56E56330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568089-38F9-4936-8B5E-3C29BACB3D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46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3AE419F-EAAC-4CBC-8776-BB7E3307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d’optimisation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8D3255F2-D31D-4F74-8FBE-991BE5EB2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0485"/>
              </p:ext>
            </p:extLst>
          </p:nvPr>
        </p:nvGraphicFramePr>
        <p:xfrm>
          <a:off x="838200" y="2865439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BE738F7-23FC-46F9-82A4-30D28428A4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Légende : flèche vers le haut 17">
            <a:extLst>
              <a:ext uri="{FF2B5EF4-FFF2-40B4-BE49-F238E27FC236}">
                <a16:creationId xmlns:a16="http://schemas.microsoft.com/office/drawing/2014/main" id="{E03F14FC-3E12-432D-AD04-04722ED3CB52}"/>
              </a:ext>
            </a:extLst>
          </p:cNvPr>
          <p:cNvSpPr/>
          <p:nvPr/>
        </p:nvSpPr>
        <p:spPr>
          <a:xfrm>
            <a:off x="3726428" y="4936357"/>
            <a:ext cx="2015613" cy="836305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Suffisant ?</a:t>
            </a:r>
          </a:p>
        </p:txBody>
      </p:sp>
      <p:sp>
        <p:nvSpPr>
          <p:cNvPr id="20" name="Flèche : virage 19">
            <a:extLst>
              <a:ext uri="{FF2B5EF4-FFF2-40B4-BE49-F238E27FC236}">
                <a16:creationId xmlns:a16="http://schemas.microsoft.com/office/drawing/2014/main" id="{31F4F588-E837-4904-99BC-D66908990F9E}"/>
              </a:ext>
            </a:extLst>
          </p:cNvPr>
          <p:cNvSpPr/>
          <p:nvPr/>
        </p:nvSpPr>
        <p:spPr>
          <a:xfrm flipV="1">
            <a:off x="2025447" y="4936354"/>
            <a:ext cx="1700981" cy="7122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19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 : demi-tour 22">
            <a:extLst>
              <a:ext uri="{FF2B5EF4-FFF2-40B4-BE49-F238E27FC236}">
                <a16:creationId xmlns:a16="http://schemas.microsoft.com/office/drawing/2014/main" id="{44D2AF53-90D1-4B0D-960D-2473413940B4}"/>
              </a:ext>
            </a:extLst>
          </p:cNvPr>
          <p:cNvSpPr/>
          <p:nvPr/>
        </p:nvSpPr>
        <p:spPr>
          <a:xfrm rot="10800000">
            <a:off x="4503173" y="4936355"/>
            <a:ext cx="5663380" cy="1548582"/>
          </a:xfrm>
          <a:prstGeom prst="uturnArrow">
            <a:avLst>
              <a:gd name="adj1" fmla="val 12302"/>
              <a:gd name="adj2" fmla="val 13889"/>
              <a:gd name="adj3" fmla="val 20556"/>
              <a:gd name="adj4" fmla="val 24364"/>
              <a:gd name="adj5" fmla="val 4492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Flèche : virage 23">
            <a:extLst>
              <a:ext uri="{FF2B5EF4-FFF2-40B4-BE49-F238E27FC236}">
                <a16:creationId xmlns:a16="http://schemas.microsoft.com/office/drawing/2014/main" id="{F8D57193-77EB-4C24-A2D0-22E524C443F5}"/>
              </a:ext>
            </a:extLst>
          </p:cNvPr>
          <p:cNvSpPr/>
          <p:nvPr/>
        </p:nvSpPr>
        <p:spPr>
          <a:xfrm rot="10800000">
            <a:off x="5742040" y="4936357"/>
            <a:ext cx="1700981" cy="71227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24214D43-DB8D-4C35-83C8-D32DA616E983}"/>
              </a:ext>
            </a:extLst>
          </p:cNvPr>
          <p:cNvSpPr/>
          <p:nvPr/>
        </p:nvSpPr>
        <p:spPr>
          <a:xfrm>
            <a:off x="2900518" y="4182295"/>
            <a:ext cx="1052051" cy="393291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55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65835-9A2B-42C2-A1F3-04770EA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un objectif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CE06DF-DC86-4721-AF44-3CBCF78D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60 images seconde</a:t>
            </a:r>
          </a:p>
          <a:p>
            <a:r>
              <a:rPr lang="fr-FR" dirty="0"/>
              <a:t>8Go de mémoire max</a:t>
            </a:r>
          </a:p>
          <a:p>
            <a:r>
              <a:rPr lang="fr-FR" dirty="0"/>
              <a:t>Chargement de la page web &lt; 1s</a:t>
            </a:r>
          </a:p>
          <a:p>
            <a:r>
              <a:rPr lang="fr-FR" dirty="0"/>
              <a:t>Être le plus meilleur (pas de cible, pour ceux qui ont le temps)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3E849F-DC87-49EE-92F9-52B1BE4F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24CB5B-2A95-4B39-A0E3-5CDD7B4B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B11C9-137A-46A8-8953-DA9EE9F9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7065218-9445-47B2-BD4B-ECB56DDDE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Quelques exemples</a:t>
            </a:r>
          </a:p>
        </p:txBody>
      </p:sp>
    </p:spTree>
    <p:extLst>
      <p:ext uri="{BB962C8B-B14F-4D97-AF65-F5344CB8AC3E}">
        <p14:creationId xmlns:p14="http://schemas.microsoft.com/office/powerpoint/2010/main" val="191692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A1D66-72C1-4157-A2D3-F8608A24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Définir un objectif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2C321-D4B9-40B4-8609-E3A350D9D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Est-ce techniquement faisable ?</a:t>
            </a:r>
          </a:p>
          <a:p>
            <a:r>
              <a:rPr lang="fr-FR" dirty="0"/>
              <a:t>Combien de temps passé à optimiser ?</a:t>
            </a:r>
          </a:p>
          <a:p>
            <a:r>
              <a:rPr lang="fr-FR" dirty="0"/>
              <a:t>Est-ce un cas isolé ?</a:t>
            </a:r>
          </a:p>
          <a:p>
            <a:r>
              <a:rPr lang="fr-FR" dirty="0"/>
              <a:t>Acheter de meilleures machines</a:t>
            </a:r>
            <a:br>
              <a:rPr lang="fr-FR" dirty="0"/>
            </a:br>
            <a:r>
              <a:rPr lang="fr-FR" dirty="0"/>
              <a:t>(oui mais </a:t>
            </a:r>
            <a:r>
              <a:rPr lang="fr-FR" b="1" dirty="0"/>
              <a:t>non</a:t>
            </a:r>
            <a:r>
              <a:rPr lang="fr-FR" dirty="0"/>
              <a:t>, fin de la loi de Moore, </a:t>
            </a:r>
            <a:r>
              <a:rPr lang="fr-FR" dirty="0" err="1"/>
              <a:t>Amdhal’s</a:t>
            </a:r>
            <a:r>
              <a:rPr lang="fr-FR" dirty="0"/>
              <a:t> </a:t>
            </a:r>
            <a:r>
              <a:rPr lang="fr-FR" dirty="0" err="1"/>
              <a:t>law</a:t>
            </a:r>
            <a:r>
              <a:rPr lang="fr-FR" dirty="0"/>
              <a:t>, …)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2CADC6-8F93-4479-B40C-EFF02D3D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2939EF-4E46-48AF-B932-7AC5B5C2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F6494A-A35C-4A80-8F6A-D38FDC0D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D2BC9BA-F648-4841-8479-7B91FBD5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Faisabilité et rentabilité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C5FD3C-F18D-4663-9ED3-480B0AF4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622749"/>
            <a:ext cx="3339325" cy="26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0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09DD9664-38B7-462F-9CC6-298C2B65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332A34E-D3A6-444A-B182-E579DFA10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plus important!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DA469093-AEF2-4E60-AECB-D28CC26F15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96" y="2085801"/>
            <a:ext cx="4175267" cy="280307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B69C-53FE-45DA-BDB6-C1DAC243A1A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BF273E-C4A4-4895-8F6F-EE7CC543C7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3F922-ECC0-4914-95BC-831EE1852B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73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734AA-F2F9-4EE5-AEE4-6CFB6E97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test de performance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55C01D-5381-48F9-905E-0856693B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Reproductible</a:t>
            </a:r>
          </a:p>
          <a:p>
            <a:r>
              <a:rPr lang="fr-FR" dirty="0"/>
              <a:t>Aussi déterministe que possible</a:t>
            </a:r>
          </a:p>
          <a:p>
            <a:r>
              <a:rPr lang="fr-FR" dirty="0"/>
              <a:t>Choix des données est important</a:t>
            </a:r>
          </a:p>
          <a:p>
            <a:pPr lvl="1"/>
            <a:r>
              <a:rPr lang="fr-FR" dirty="0"/>
              <a:t>Dimensionnement réaliste</a:t>
            </a:r>
          </a:p>
          <a:p>
            <a:pPr lvl="1"/>
            <a:r>
              <a:rPr lang="fr-FR" dirty="0"/>
              <a:t>Représente le système ou ses cas limites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02CB5-A06C-4C1F-8A51-714657C4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DDDCA-066A-42AC-8B0A-3AE9CC71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166D4-115A-499B-AB69-F24B25DA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B91C605-4DA6-47A2-89AE-46CC00922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18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6FED0-0B5C-442B-87AB-FA9E37E8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une seule mesure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083E2-3F8A-472E-8588-6B49D365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B8A9C7-CA4B-4664-AA63-087E9CE4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0FEA38-3C2A-459B-8153-D7A78426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5B8C4F-4FEC-497B-A717-7C04F3DE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5E3A467-5AB2-43F8-87F1-CC521137C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61C7A-56C7-4FD4-9827-F00AE6DEAFF7}"/>
              </a:ext>
            </a:extLst>
          </p:cNvPr>
          <p:cNvSpPr/>
          <p:nvPr/>
        </p:nvSpPr>
        <p:spPr>
          <a:xfrm>
            <a:off x="838200" y="4255615"/>
            <a:ext cx="2154416" cy="11998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16,8ms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65B8B-825E-4345-8CC8-BDB0FE975A7D}"/>
              </a:ext>
            </a:extLst>
          </p:cNvPr>
          <p:cNvSpPr/>
          <p:nvPr/>
        </p:nvSpPr>
        <p:spPr>
          <a:xfrm>
            <a:off x="3414074" y="4255616"/>
            <a:ext cx="2154416" cy="1199871"/>
          </a:xfrm>
          <a:prstGeom prst="rect">
            <a:avLst/>
          </a:prstGeom>
          <a:solidFill>
            <a:srgbClr val="F6C82B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rgbClr val="000000"/>
                </a:solidFill>
              </a:rPr>
              <a:t>16,6ms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7C3976-5CAC-472B-B4B2-F2969A0821C6}"/>
              </a:ext>
            </a:extLst>
          </p:cNvPr>
          <p:cNvSpPr txBox="1"/>
          <p:nvPr/>
        </p:nvSpPr>
        <p:spPr>
          <a:xfrm>
            <a:off x="1259658" y="3609283"/>
            <a:ext cx="12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F5A50E-C295-40F4-AD07-0B880D2BEAAA}"/>
              </a:ext>
            </a:extLst>
          </p:cNvPr>
          <p:cNvSpPr txBox="1"/>
          <p:nvPr/>
        </p:nvSpPr>
        <p:spPr>
          <a:xfrm>
            <a:off x="3888035" y="3609285"/>
            <a:ext cx="125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Après</a:t>
            </a:r>
          </a:p>
        </p:txBody>
      </p:sp>
      <p:sp>
        <p:nvSpPr>
          <p:cNvPr id="12" name="Explosion : 8 points 11">
            <a:extLst>
              <a:ext uri="{FF2B5EF4-FFF2-40B4-BE49-F238E27FC236}">
                <a16:creationId xmlns:a16="http://schemas.microsoft.com/office/drawing/2014/main" id="{84F2FD1F-2848-4459-8778-64743E6DC14B}"/>
              </a:ext>
            </a:extLst>
          </p:cNvPr>
          <p:cNvSpPr/>
          <p:nvPr/>
        </p:nvSpPr>
        <p:spPr>
          <a:xfrm>
            <a:off x="8237884" y="3752355"/>
            <a:ext cx="2552131" cy="2206388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-0,2ms (-1,2%)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4906428-0C6F-4F13-A33C-997DB005E27F}"/>
              </a:ext>
            </a:extLst>
          </p:cNvPr>
          <p:cNvSpPr/>
          <p:nvPr/>
        </p:nvSpPr>
        <p:spPr>
          <a:xfrm>
            <a:off x="5840368" y="4611699"/>
            <a:ext cx="2125639" cy="487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A9B9E3-59A0-454D-94D2-CC93E1082E81}"/>
              </a:ext>
            </a:extLst>
          </p:cNvPr>
          <p:cNvSpPr txBox="1"/>
          <p:nvPr/>
        </p:nvSpPr>
        <p:spPr>
          <a:xfrm>
            <a:off x="8991209" y="3249804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416146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A6D417-D78D-415E-B730-B1D9CD2A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Ship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pic>
        <p:nvPicPr>
          <p:cNvPr id="9" name="shipslaunchfail">
            <a:hlinkClick r:id="" action="ppaction://media"/>
            <a:extLst>
              <a:ext uri="{FF2B5EF4-FFF2-40B4-BE49-F238E27FC236}">
                <a16:creationId xmlns:a16="http://schemas.microsoft.com/office/drawing/2014/main" id="{81ED47A2-9618-4E01-B334-C3A1A50485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339" y="2391288"/>
            <a:ext cx="7281863" cy="409563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FDE2DF-55F7-4B32-9F79-E99FCEB6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88C789-084A-4E27-85AA-1AD473E7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7D9B13-A76B-4988-B4A6-F99D6A6A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61A76C-E3EA-4723-AF48-782BEE5E4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7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2D3D2BF-E845-4BA5-90D8-7F07C93AA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Stabilité de l’environnement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2BC652DB-7513-4E03-8483-2EBF5D873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469940"/>
              </p:ext>
            </p:extLst>
          </p:nvPr>
        </p:nvGraphicFramePr>
        <p:xfrm>
          <a:off x="838200" y="3238502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548A46A-1B35-4C77-80EA-5A05A46BEC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(aka: ne laissez pas YouTube tourner en arrière plan)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991D18-B94F-43FC-9750-CD8ABBB28A3B}"/>
              </a:ext>
            </a:extLst>
          </p:cNvPr>
          <p:cNvSpPr txBox="1"/>
          <p:nvPr/>
        </p:nvSpPr>
        <p:spPr>
          <a:xfrm>
            <a:off x="6096000" y="6433362"/>
            <a:ext cx="6769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7"/>
              </a:rPr>
              <a:t>https://doc.calcite.siliceum.com/performance/stability</a:t>
            </a:r>
            <a:r>
              <a:rPr lang="fr-FR" dirty="0"/>
              <a:t> </a:t>
            </a:r>
          </a:p>
        </p:txBody>
      </p:sp>
      <p:sp>
        <p:nvSpPr>
          <p:cNvPr id="3" name="Explosion : 14 points 2">
            <a:extLst>
              <a:ext uri="{FF2B5EF4-FFF2-40B4-BE49-F238E27FC236}">
                <a16:creationId xmlns:a16="http://schemas.microsoft.com/office/drawing/2014/main" id="{AF5BC2DC-0A80-4923-A117-6DF6A073FD9B}"/>
              </a:ext>
            </a:extLst>
          </p:cNvPr>
          <p:cNvSpPr/>
          <p:nvPr/>
        </p:nvSpPr>
        <p:spPr>
          <a:xfrm>
            <a:off x="8647471" y="1883971"/>
            <a:ext cx="4218039" cy="3491754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dirty="0"/>
              <a:t>Parfois du simple au double</a:t>
            </a:r>
          </a:p>
        </p:txBody>
      </p:sp>
    </p:spTree>
    <p:extLst>
      <p:ext uri="{BB962C8B-B14F-4D97-AF65-F5344CB8AC3E}">
        <p14:creationId xmlns:p14="http://schemas.microsoft.com/office/powerpoint/2010/main" val="302020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8B0D5-8B7E-42AA-9E0D-34AEB281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62A99B-75C4-4C20-AFAC-8BFC63B4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3518"/>
            <a:ext cx="10515600" cy="1057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7200" dirty="0"/>
              <a:t>Répétez l’expérience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41908E-2221-478E-980F-1DDF142B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A30A27-AF15-46CF-AA6F-9C3E40DF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44FE13-50CC-40E1-A7CE-80A2CBCE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19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9A48071-D20B-4EF5-95A3-F12376B12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62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83AC6F9-0797-4C7D-B6E1-4FD538FC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Qui suis-je ?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C510A3-10B4-4E51-9437-0552EFF2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Programmeur C++ depuis 10ans</a:t>
            </a:r>
          </a:p>
          <a:p>
            <a:r>
              <a:rPr lang="fr-FR" dirty="0"/>
              <a:t>&gt;4ans en développement moteur de jeux-vidéos</a:t>
            </a:r>
          </a:p>
          <a:p>
            <a:pPr lvl="1"/>
            <a:r>
              <a:rPr lang="fr-FR" dirty="0"/>
              <a:t>Microsoft Flight simulator</a:t>
            </a:r>
          </a:p>
          <a:p>
            <a:pPr lvl="1"/>
            <a:r>
              <a:rPr lang="fr-FR" dirty="0"/>
              <a:t>Portages divers</a:t>
            </a:r>
          </a:p>
          <a:p>
            <a:r>
              <a:rPr lang="fr-FR" dirty="0"/>
              <a:t>Optimisation logicielle est mon cœur de métier</a:t>
            </a:r>
          </a:p>
          <a:p>
            <a:r>
              <a:rPr lang="fr-FR" dirty="0"/>
              <a:t>Co-fondateur et CTO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C97B6A93-0239-4B33-AAF8-6003CE0E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D411B20-A3D2-4F18-A7C4-E12D6C27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B1392DC-5870-4DCE-9A59-D8BFD922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4CBAF72-1564-46FC-8114-6676F33BF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Clément GREGOIRE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A950437-6963-49C6-93EC-7A17BA51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8854" y="4252731"/>
            <a:ext cx="1001540" cy="15511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9A2037-3496-4015-9CA4-8231897CC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54" y="3750191"/>
            <a:ext cx="2186692" cy="4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708E4-1D87-4C2E-9457-C7E5D2CC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les bonnes unités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CA8EE-4E05-45FB-8B95-389228C0F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826"/>
            <a:ext cx="10789118" cy="3424146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% sans référence si et seulement si aucune autre unité fait sens</a:t>
            </a:r>
          </a:p>
          <a:p>
            <a:pPr lvl="1"/>
            <a:r>
              <a:rPr lang="fr-FR" dirty="0"/>
              <a:t>Cache miss rate ✅</a:t>
            </a:r>
          </a:p>
          <a:p>
            <a:pPr lvl="1"/>
            <a:r>
              <a:rPr lang="fr-FR" dirty="0"/>
              <a:t>Branch </a:t>
            </a:r>
            <a:r>
              <a:rPr lang="fr-FR" dirty="0" err="1"/>
              <a:t>misprediction</a:t>
            </a:r>
            <a:r>
              <a:rPr lang="fr-FR" dirty="0"/>
              <a:t>✅</a:t>
            </a:r>
          </a:p>
          <a:p>
            <a:pPr lvl="1"/>
            <a:r>
              <a:rPr lang="fr-FR" dirty="0"/>
              <a:t>Timings❌</a:t>
            </a:r>
          </a:p>
          <a:p>
            <a:pPr lvl="1"/>
            <a:r>
              <a:rPr lang="fr-FR" dirty="0"/>
              <a:t>Mémoire❌</a:t>
            </a:r>
          </a:p>
          <a:p>
            <a:r>
              <a:rPr lang="fr-FR" dirty="0"/>
              <a:t>Ne pas utiliser une unité en « op / X » (FPS, </a:t>
            </a:r>
            <a:r>
              <a:rPr lang="fr-FR" dirty="0" err="1"/>
              <a:t>throughput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Ok pour un effet « wow » en marketing</a:t>
            </a:r>
          </a:p>
          <a:p>
            <a:pPr lvl="1"/>
            <a:r>
              <a:rPr lang="fr-FR" dirty="0"/>
              <a:t>Mauvais quand on parle d’évolution</a:t>
            </a:r>
          </a:p>
          <a:p>
            <a:pPr lvl="1"/>
            <a:r>
              <a:rPr lang="fr-FR" dirty="0"/>
              <a:t>Mêmes changements dans le désordre =&gt; résultats différents</a:t>
            </a:r>
          </a:p>
          <a:p>
            <a:r>
              <a:rPr lang="fr-FR" dirty="0"/>
              <a:t>Pas de moyenne → médiane / percentiles /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76A4E-97BC-4C76-8F40-EB052B23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246879-FD6B-4A5E-87F3-653B2649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8E373E-0573-4E97-B66F-CCEFAD3E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B4E99A8-332E-426A-A3E3-B9E4F1147B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634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4F47021A-DCC3-43F3-B07F-5662C6FF13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Résultats rapides ✅</a:t>
            </a:r>
          </a:p>
          <a:p>
            <a:r>
              <a:rPr lang="fr-FR" dirty="0"/>
              <a:t>Précision variable ❌</a:t>
            </a:r>
          </a:p>
          <a:p>
            <a:r>
              <a:rPr lang="fr-FR" dirty="0"/>
              <a:t>Temps dans fonction != Temps utile passé dans la fonction ❌</a:t>
            </a:r>
          </a:p>
          <a:p>
            <a:r>
              <a:rPr lang="fr-FR" dirty="0"/>
              <a:t>Perf, </a:t>
            </a:r>
            <a:r>
              <a:rPr lang="fr-FR" dirty="0" err="1"/>
              <a:t>VisualStudio</a:t>
            </a:r>
            <a:r>
              <a:rPr lang="fr-FR" dirty="0"/>
              <a:t>, Intel </a:t>
            </a:r>
            <a:r>
              <a:rPr lang="fr-FR" dirty="0" err="1"/>
              <a:t>VTune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BC3270-12F9-4B79-932D-AB9AFE01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FB3188-A92B-4F5E-B569-C4AF6AD4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FCF473-315F-4D15-B48A-150F295F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120A35-9D36-4D0E-9982-F37A8490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dirty="0" err="1"/>
              <a:t>profilers</a:t>
            </a:r>
            <a:r>
              <a:rPr lang="fr-FR" dirty="0"/>
              <a:t> basés sur le sampling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8CBB381-730B-4B9D-897C-B51295790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" name="Espace réservé du contenu 29">
            <a:extLst>
              <a:ext uri="{FF2B5EF4-FFF2-40B4-BE49-F238E27FC236}">
                <a16:creationId xmlns:a16="http://schemas.microsoft.com/office/drawing/2014/main" id="{8509444F-A0D5-430D-A5E2-C6BDA05337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39354"/>
            <a:ext cx="5181600" cy="3370017"/>
          </a:xfrm>
        </p:spPr>
      </p:pic>
    </p:spTree>
    <p:extLst>
      <p:ext uri="{BB962C8B-B14F-4D97-AF65-F5344CB8AC3E}">
        <p14:creationId xmlns:p14="http://schemas.microsoft.com/office/powerpoint/2010/main" val="105261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211D234-FFA4-4706-9A74-31975E60BC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891" y="3028755"/>
            <a:ext cx="5144218" cy="2791215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11BE2B-1132-4DAF-A083-620C0C5E08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Overhead</a:t>
            </a:r>
            <a:r>
              <a:rPr lang="fr-FR" dirty="0"/>
              <a:t> trompeuse ❌</a:t>
            </a:r>
          </a:p>
          <a:p>
            <a:r>
              <a:rPr lang="fr-FR" dirty="0"/>
              <a:t>« Utile » si on veut connaître le nombre d’appels d’une fonction</a:t>
            </a:r>
          </a:p>
          <a:p>
            <a:r>
              <a:rPr lang="fr-FR" dirty="0" err="1"/>
              <a:t>Gprof</a:t>
            </a:r>
            <a:r>
              <a:rPr lang="fr-FR" dirty="0"/>
              <a:t>, </a:t>
            </a:r>
            <a:r>
              <a:rPr lang="fr-FR" dirty="0" err="1"/>
              <a:t>tyoma</a:t>
            </a:r>
            <a:r>
              <a:rPr lang="fr-FR" dirty="0"/>
              <a:t>/micro-profiler, …</a:t>
            </a:r>
          </a:p>
          <a:p>
            <a:endParaRPr lang="fr-FR" dirty="0"/>
          </a:p>
          <a:p>
            <a:r>
              <a:rPr lang="fr-FR" dirty="0"/>
              <a:t>A lire sur </a:t>
            </a:r>
            <a:r>
              <a:rPr lang="fr-F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217869-098D-4230-874A-A8DB845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5FBB9-BD7B-4C48-AB7E-8A32FE73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321512-9091-43C4-A9AE-01379152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22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AE61305-C1B9-4673-A7D6-7AA21A0A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Instrumentation automatique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D6E1D88-4A78-44D0-AF6D-60596B169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(A éviter 99,999% du temps)</a:t>
            </a:r>
          </a:p>
        </p:txBody>
      </p:sp>
    </p:spTree>
    <p:extLst>
      <p:ext uri="{BB962C8B-B14F-4D97-AF65-F5344CB8AC3E}">
        <p14:creationId xmlns:p14="http://schemas.microsoft.com/office/powerpoint/2010/main" val="1308830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52CFB55-3CBC-44EC-8FBC-A744BD46CC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6" y="2671763"/>
            <a:ext cx="4887848" cy="3505200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637AF5-0AF1-4912-B29F-5F8E749EA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Précis! ✅</a:t>
            </a:r>
          </a:p>
          <a:p>
            <a:r>
              <a:rPr lang="fr-FR" dirty="0"/>
              <a:t>Vue d’ensemble! ✅</a:t>
            </a:r>
          </a:p>
          <a:p>
            <a:r>
              <a:rPr lang="fr-FR" dirty="0"/>
              <a:t>Hiérarchie logique ✅</a:t>
            </a:r>
          </a:p>
          <a:p>
            <a:r>
              <a:rPr lang="fr-FR" dirty="0"/>
              <a:t>Pas de détails ❌</a:t>
            </a:r>
          </a:p>
          <a:p>
            <a:r>
              <a:rPr lang="fr-FR" dirty="0"/>
              <a:t>Changement de code❌</a:t>
            </a:r>
          </a:p>
          <a:p>
            <a:r>
              <a:rPr lang="fr-FR" dirty="0" err="1"/>
              <a:t>Remotery</a:t>
            </a:r>
            <a:r>
              <a:rPr lang="fr-FR" dirty="0"/>
              <a:t>, </a:t>
            </a:r>
            <a:r>
              <a:rPr lang="fr-FR" dirty="0" err="1"/>
              <a:t>easy_profiler</a:t>
            </a:r>
            <a:r>
              <a:rPr lang="fr-FR" dirty="0"/>
              <a:t>, …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41D7AC-4C17-4F8D-AC11-DE4EEB22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A48A5B-0FBD-43FB-9B68-9707C03B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B8CFB7-A48E-4163-96F2-626F6D4F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23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F11148-19F2-494E-80EC-29AF59D7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Instrumentation manuelle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79A4FB9-E0A3-4EF2-BD1D-CD6736E464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083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01809AF2-65BF-47EB-BA4D-E9A820C7F9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8074"/>
            <a:ext cx="5181600" cy="2852578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E5E40-DC67-4A2F-8DB0-63FBE22C9E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</a:t>
            </a:r>
            <a:endParaRPr lang="fr-FR" dirty="0"/>
          </a:p>
          <a:p>
            <a:r>
              <a:rPr lang="fr-FR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Optick</a:t>
            </a:r>
            <a:endParaRPr lang="fr-FR" dirty="0"/>
          </a:p>
          <a:p>
            <a:r>
              <a:rPr lang="fr-F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Tracy</a:t>
            </a:r>
            <a:endParaRPr lang="fr-FR" dirty="0"/>
          </a:p>
          <a:p>
            <a:r>
              <a:rPr lang="fr-FR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Superluminal</a:t>
            </a:r>
            <a:endParaRPr lang="fr-FR" dirty="0"/>
          </a:p>
          <a:p>
            <a:r>
              <a:rPr lang="fr-FR" dirty="0"/>
              <a:t>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B67D32-D808-4801-8743-A05687DF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D275F-685D-4BD1-9023-7B395968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6BF08C-CF51-46AF-8874-0AA221BC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24</a:t>
            </a:fld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39EF550-182A-4778-8A8D-2452839C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Instrumentation + Sampling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C155078-AC84-4831-B284-B7DD1AD6A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meilleur des deux mondes</a:t>
            </a:r>
          </a:p>
        </p:txBody>
      </p:sp>
    </p:spTree>
    <p:extLst>
      <p:ext uri="{BB962C8B-B14F-4D97-AF65-F5344CB8AC3E}">
        <p14:creationId xmlns:p14="http://schemas.microsoft.com/office/powerpoint/2010/main" val="325340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59CC3D7F-522E-4B68-B3A6-CD335891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Macro-optimisation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E40DDB5-D772-4224-B469-22D2D3D2F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A.k.a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prendre du recul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5AF01257-5D68-4C5E-B257-CB9FCA0322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4" t="1250" r="-3474" b="1250"/>
          <a:stretch/>
        </p:blipFill>
        <p:spPr>
          <a:xfrm>
            <a:off x="7620998" y="2085801"/>
            <a:ext cx="3234081" cy="29484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3CE73-9968-4227-A0EA-E981536DB7F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9E12C-2FA6-4618-805C-FB86273C48A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4915F-4AD2-4EFC-8271-DF348B273A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7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DA83BF-B36E-4ADA-B7C8-B79262BE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Options de compilation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47AEE6C6-D131-4ABD-B381-EE311AF8C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645991"/>
              </p:ext>
            </p:extLst>
          </p:nvPr>
        </p:nvGraphicFramePr>
        <p:xfrm>
          <a:off x="838200" y="3238502"/>
          <a:ext cx="10515600" cy="29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6804BC-1E4D-484A-A9ED-532B8D8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3F971D-6AF7-4DB0-A000-76380205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C6EF53-1337-46B9-88D3-FF0510B2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0B92F22-0295-4929-B602-2EF58AF9D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Rapide à vérifier et tester</a:t>
            </a:r>
          </a:p>
        </p:txBody>
      </p:sp>
    </p:spTree>
    <p:extLst>
      <p:ext uri="{BB962C8B-B14F-4D97-AF65-F5344CB8AC3E}">
        <p14:creationId xmlns:p14="http://schemas.microsoft.com/office/powerpoint/2010/main" val="340414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40410-ED2D-4A5B-BCC3-749F7055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 rien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68E00-1DED-4393-8326-9AF1D4EF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Eviter les traitements inutiles</a:t>
            </a:r>
          </a:p>
          <a:p>
            <a:r>
              <a:rPr lang="fr-FR" dirty="0"/>
              <a:t>Eviter les initialisations/copies inutiles</a:t>
            </a:r>
          </a:p>
          <a:p>
            <a:r>
              <a:rPr lang="fr-FR" dirty="0"/>
              <a:t>Eviter les (ré)allocations inutiles (</a:t>
            </a:r>
            <a:r>
              <a:rPr lang="fr-FR" dirty="0" err="1"/>
              <a:t>reserve</a:t>
            </a:r>
            <a:r>
              <a:rPr lang="fr-FR" dirty="0"/>
              <a:t>() !)</a:t>
            </a:r>
          </a:p>
          <a:p>
            <a:r>
              <a:rPr lang="fr-FR" dirty="0"/>
              <a:t>Eviter les mutex inutiles (ou réduire sa zone d’influence)</a:t>
            </a:r>
          </a:p>
          <a:p>
            <a:r>
              <a:rPr lang="fr-FR" dirty="0"/>
              <a:t>Ne pas dupliquer les appels (abstractions!)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22957-DFB8-45EB-8AA6-0E77550A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432746-48E6-4F00-9B5D-0A27024E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1A80EA-8158-4CBC-B028-0692BD80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C79C4B0-72B9-4D89-9932-EE824DE51D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La meilleure des optimisations</a:t>
            </a:r>
          </a:p>
        </p:txBody>
      </p:sp>
    </p:spTree>
    <p:extLst>
      <p:ext uri="{BB962C8B-B14F-4D97-AF65-F5344CB8AC3E}">
        <p14:creationId xmlns:p14="http://schemas.microsoft.com/office/powerpoint/2010/main" val="1018865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E181F-9404-4C36-BC86-D28C00B9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l’architecture/données</a:t>
            </a:r>
          </a:p>
        </p:txBody>
      </p:sp>
      <p:pic>
        <p:nvPicPr>
          <p:cNvPr id="10" name="simplygon-imposters">
            <a:hlinkClick r:id="" action="ppaction://media"/>
            <a:extLst>
              <a:ext uri="{FF2B5EF4-FFF2-40B4-BE49-F238E27FC236}">
                <a16:creationId xmlns:a16="http://schemas.microsoft.com/office/drawing/2014/main" id="{D5B06825-0717-44FF-AE3B-61A92528AB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2977" y="3238502"/>
            <a:ext cx="5224463" cy="2938463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CFF89-2919-4D5B-88B5-8CA7359E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230DDC-F709-40D5-B5B1-EDA9B0AA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DB3715-98F9-4939-B669-F2914F93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2E182B8-1090-45D9-825C-3FA6A5C64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932B45-E58E-4965-A3C9-2085D8B4A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88" y="3238500"/>
            <a:ext cx="21145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33B8F-7622-4F09-A5E5-D4AE855B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Adapter l’architecture/données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BD46289-C3AF-4636-B241-C6495CB2D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67635" y="2638302"/>
            <a:ext cx="6256733" cy="3519412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BE6CC-4B0E-4CD3-8735-EA6C73CA3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7FF5CC-4BD8-4D20-B3B8-36AD6D75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Clément Grégoire © (</a:t>
            </a:r>
            <a:r>
              <a:rPr lang="fr-FR" dirty="0" err="1"/>
              <a:t>siliceum</a:t>
            </a:r>
            <a:r>
              <a:rPr lang="fr-FR" dirty="0"/>
              <a:t>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91E496-E43E-4EA7-B338-BE20EE5D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29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9D25FE5-348B-4914-8683-149CE7919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6DED92-EE10-45D0-A44A-76F0B06F004A}"/>
              </a:ext>
            </a:extLst>
          </p:cNvPr>
          <p:cNvSpPr txBox="1"/>
          <p:nvPr/>
        </p:nvSpPr>
        <p:spPr>
          <a:xfrm>
            <a:off x="7010140" y="5788382"/>
            <a:ext cx="22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creativeshrimp.com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©</a:t>
            </a:r>
          </a:p>
        </p:txBody>
      </p:sp>
    </p:spTree>
    <p:extLst>
      <p:ext uri="{BB962C8B-B14F-4D97-AF65-F5344CB8AC3E}">
        <p14:creationId xmlns:p14="http://schemas.microsoft.com/office/powerpoint/2010/main" val="293411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AB6D6-B311-469B-B020-32628E29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Ce talk n’est pas: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B36F3D-7A10-4DEF-8240-60DEC00B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tentative de vous convaincre que la perf, c’est important</a:t>
            </a:r>
          </a:p>
          <a:p>
            <a:r>
              <a:rPr lang="fr-FR" dirty="0"/>
              <a:t>Un </a:t>
            </a:r>
            <a:r>
              <a:rPr lang="fr-FR" dirty="0" err="1"/>
              <a:t>deep</a:t>
            </a:r>
            <a:r>
              <a:rPr lang="fr-FR" dirty="0"/>
              <a:t> dive</a:t>
            </a:r>
          </a:p>
          <a:p>
            <a:r>
              <a:rPr lang="fr-FR" dirty="0"/>
              <a:t>Votre talk habituel de </a:t>
            </a:r>
            <a:r>
              <a:rPr lang="fr-FR" dirty="0" err="1"/>
              <a:t>microbenchmarking</a:t>
            </a:r>
            <a:endParaRPr lang="fr-FR" dirty="0"/>
          </a:p>
          <a:p>
            <a:r>
              <a:rPr lang="fr-FR" dirty="0"/>
              <a:t>Spécifique au C++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C52615-9C57-4667-99E4-0B4679BD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67DF9-F37D-4EFA-9408-9BAA20D3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BB3FBD-F7CB-4E75-9CF1-AF7AB439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BA8296-AE36-4E61-A0CB-AA2F0D815F88}"/>
              </a:ext>
            </a:extLst>
          </p:cNvPr>
          <p:cNvSpPr txBox="1"/>
          <p:nvPr/>
        </p:nvSpPr>
        <p:spPr>
          <a:xfrm>
            <a:off x="8077200" y="5846545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"Performance Matters" by Emery Berger</a:t>
            </a:r>
          </a:p>
          <a:p>
            <a:r>
              <a:rPr lang="en-US" b="1" dirty="0">
                <a:hlinkClick r:id="rId2"/>
              </a:rPr>
              <a:t>https://youtu.be/r-TLSBdHe1A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375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F180B89-302C-4C7C-B0F6-20E8BBDD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l’ordre: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830B4B6-1E59-4715-811C-9C7B8B306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moins</a:t>
            </a:r>
          </a:p>
          <a:p>
            <a:r>
              <a:rPr lang="fr-FR" dirty="0"/>
              <a:t>Le faire plus vite</a:t>
            </a:r>
          </a:p>
          <a:p>
            <a:r>
              <a:rPr lang="fr-FR" dirty="0"/>
              <a:t>Préparer les données (compression, précalculer,…)</a:t>
            </a:r>
          </a:p>
          <a:p>
            <a:r>
              <a:rPr lang="fr-FR" dirty="0"/>
              <a:t>Multi-</a:t>
            </a:r>
            <a:r>
              <a:rPr lang="fr-FR" dirty="0" err="1"/>
              <a:t>core</a:t>
            </a:r>
            <a:r>
              <a:rPr lang="fr-FR" dirty="0"/>
              <a:t> ( parallélisme, </a:t>
            </a:r>
            <a:r>
              <a:rPr lang="fr-FR" dirty="0" err="1"/>
              <a:t>latency</a:t>
            </a:r>
            <a:r>
              <a:rPr lang="fr-FR" dirty="0"/>
              <a:t> </a:t>
            </a:r>
            <a:r>
              <a:rPr lang="fr-FR" dirty="0" err="1"/>
              <a:t>hiding</a:t>
            </a:r>
            <a:r>
              <a:rPr lang="fr-FR" dirty="0"/>
              <a:t>, …)</a:t>
            </a:r>
          </a:p>
          <a:p>
            <a:r>
              <a:rPr lang="fr-FR" dirty="0"/>
              <a:t>Mettre en cache (dernier recours)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14B4E21-E7E8-4638-B4EE-493ACB5C21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0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62875-BA98-4A18-A032-C8287537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44E360-3362-4CB7-B14D-644F9973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Latency</a:t>
            </a:r>
            <a:r>
              <a:rPr lang="fr-FR" dirty="0"/>
              <a:t> Vs </a:t>
            </a:r>
            <a:r>
              <a:rPr lang="fr-FR" dirty="0" err="1"/>
              <a:t>Throughput</a:t>
            </a:r>
            <a:endParaRPr lang="fr-FR" dirty="0"/>
          </a:p>
          <a:p>
            <a:pPr lvl="1"/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times I can </a:t>
            </a:r>
            <a:r>
              <a:rPr lang="fr-FR" dirty="0" err="1"/>
              <a:t>answer</a:t>
            </a:r>
            <a:r>
              <a:rPr lang="fr-FR" dirty="0"/>
              <a:t> a </a:t>
            </a:r>
            <a:r>
              <a:rPr lang="fr-FR" dirty="0" err="1"/>
              <a:t>request</a:t>
            </a:r>
            <a:r>
              <a:rPr lang="fr-FR" dirty="0"/>
              <a:t> per second</a:t>
            </a:r>
          </a:p>
          <a:p>
            <a:pPr lvl="1"/>
            <a:r>
              <a:rPr lang="fr-FR" dirty="0"/>
              <a:t>How long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to </a:t>
            </a:r>
            <a:r>
              <a:rPr lang="fr-FR" dirty="0" err="1"/>
              <a:t>answer</a:t>
            </a:r>
            <a:r>
              <a:rPr lang="fr-FR" dirty="0"/>
              <a:t> a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1A847A-72D9-4625-B5DC-58D59620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B371D-6228-4A0F-826C-107F8F32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F3996-62D8-4812-9AF8-D8B22B11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613F2D2-41F8-4928-8FEE-3ED68048C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934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EDAF4898-36DC-4ECF-99DC-26A48F28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Micro-optimisation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EC83E7A-7EFF-4114-B8D9-7E5AC0EB3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Proche du hardware</a:t>
            </a:r>
          </a:p>
        </p:txBody>
      </p:sp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2DFA6EF2-0B73-48A3-BD54-B55E9DAC9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1" b="-2411"/>
          <a:stretch/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EF0FAA-F172-4331-A5FD-5ECA4DB4725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2F0AF5-3C21-406D-83D4-D834072B6B9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B9C407-FCC6-4AE0-AD43-A4E027174B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515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3E2B9E6-193D-464C-BABE-3A3436AF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Cache CPU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20C67FD-BBFB-4605-AA02-ECF907E0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89709"/>
            <a:ext cx="10791255" cy="3205213"/>
          </a:xfrm>
        </p:spPr>
        <p:txBody>
          <a:bodyPr>
            <a:normAutofit/>
          </a:bodyPr>
          <a:lstStyle/>
          <a:p>
            <a:r>
              <a:rPr lang="fr-FR" dirty="0"/>
              <a:t>Stocker de façon linéaire si possible (pas de listes chaînées!)</a:t>
            </a:r>
          </a:p>
          <a:p>
            <a:r>
              <a:rPr lang="fr-FR" dirty="0"/>
              <a:t>Accès mémoires contigus / proches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Packing de structures</a:t>
            </a:r>
          </a:p>
          <a:p>
            <a:r>
              <a:rPr lang="fr-FR" dirty="0"/>
              <a:t>Evitez les indirections (</a:t>
            </a:r>
            <a:r>
              <a:rPr lang="fr-FR" dirty="0" err="1"/>
              <a:t>unique_ptr</a:t>
            </a:r>
            <a:r>
              <a:rPr lang="fr-FR" dirty="0"/>
              <a:t>&lt;</a:t>
            </a:r>
            <a:r>
              <a:rPr lang="fr-FR" dirty="0" err="1"/>
              <a:t>shared_ptr</a:t>
            </a:r>
            <a:r>
              <a:rPr lang="fr-FR" dirty="0"/>
              <a:t>&lt;</a:t>
            </a:r>
            <a:r>
              <a:rPr lang="fr-FR" dirty="0" err="1"/>
              <a:t>unique_ptr</a:t>
            </a:r>
            <a:r>
              <a:rPr lang="fr-FR" dirty="0"/>
              <a:t>&gt;&gt;&gt;…)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A791472-559C-43F5-A105-D9C3B631A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C5E7734-A57D-47CD-AA21-70FBEE7F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5" y="4058015"/>
            <a:ext cx="11277596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4EAFAF-4CD8-4A68-A370-9C537FD869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Eviter les branchements si possible</a:t>
            </a:r>
          </a:p>
          <a:p>
            <a:r>
              <a:rPr lang="fr-FR" dirty="0"/>
              <a:t>Code lent</a:t>
            </a:r>
            <a:br>
              <a:rPr lang="fr-FR" dirty="0"/>
            </a:br>
            <a:r>
              <a:rPr lang="fr-FR" dirty="0"/>
              <a:t>→ dans les branches (Intel/AMD)</a:t>
            </a:r>
          </a:p>
          <a:p>
            <a:r>
              <a:rPr lang="fr-FR" dirty="0"/>
              <a:t>Désactiver l’</a:t>
            </a:r>
            <a:r>
              <a:rPr lang="fr-FR" dirty="0" err="1"/>
              <a:t>inlining</a:t>
            </a:r>
            <a:r>
              <a:rPr lang="fr-FR" dirty="0"/>
              <a:t> sur les grosses fonctions peut aider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30E1336-0B30-4FEE-B3B7-CBD6BB07B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__</a:t>
            </a:r>
            <a:r>
              <a:rPr lang="fr-FR" dirty="0" err="1"/>
              <a:t>builtin_expected</a:t>
            </a:r>
            <a:r>
              <a:rPr lang="fr-FR" dirty="0"/>
              <a:t>/[[(un)</a:t>
            </a:r>
            <a:r>
              <a:rPr lang="fr-FR" dirty="0" err="1"/>
              <a:t>likely</a:t>
            </a:r>
            <a:r>
              <a:rPr lang="fr-FR" dirty="0"/>
              <a:t>]]</a:t>
            </a:r>
            <a:br>
              <a:rPr lang="fr-FR" dirty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45D157-B513-4FF7-B8B8-1920EC99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2BD299-F6C7-4257-8961-6C8D2CBF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D14FF5-5E14-42C8-AEC3-10F9720A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34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D6966A-ECD0-4F14-A6A0-7E19DA97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Branch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2D3C2F9-47BE-4CC6-8737-01851AFC4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A159DB-99BF-427D-BF57-44D2B6E6DEF4}"/>
              </a:ext>
            </a:extLst>
          </p:cNvPr>
          <p:cNvSpPr txBox="1"/>
          <p:nvPr/>
        </p:nvSpPr>
        <p:spPr>
          <a:xfrm>
            <a:off x="6096000" y="3217039"/>
            <a:ext cx="51235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std::uint16_t clamp(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i) 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 &lt;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[[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 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fr-F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 &gt; </a:t>
            </a:r>
            <a:r>
              <a:rPr lang="fr-FR" b="0" dirty="0">
                <a:solidFill>
                  <a:srgbClr val="3030C0"/>
                </a:solidFill>
                <a:effectLst/>
                <a:latin typeface="Consolas" panose="020B0609020204030204" pitchFamily="49" charset="0"/>
              </a:rPr>
              <a:t>0xFFFF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[[</a:t>
            </a:r>
            <a:r>
              <a:rPr lang="fr-F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unlikely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{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3030C0"/>
                </a:solidFill>
                <a:effectLst/>
                <a:latin typeface="Consolas" panose="020B0609020204030204" pitchFamily="49" charset="0"/>
              </a:rPr>
              <a:t>0xFFFFu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i;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3B5881-6ADB-404D-A88B-B74F21668539}"/>
              </a:ext>
            </a:extLst>
          </p:cNvPr>
          <p:cNvSpPr txBox="1"/>
          <p:nvPr/>
        </p:nvSpPr>
        <p:spPr>
          <a:xfrm>
            <a:off x="6096000" y="6030313"/>
            <a:ext cx="593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https://quick-bench.com/q/HLVEUIJsvsU6N6ms1SqOSeVodVI</a:t>
            </a:r>
            <a:r>
              <a:rPr lang="fr-FR" dirty="0"/>
              <a:t> </a:t>
            </a:r>
          </a:p>
        </p:txBody>
      </p:sp>
      <p:sp>
        <p:nvSpPr>
          <p:cNvPr id="12" name="Explosion : 8 points 11">
            <a:extLst>
              <a:ext uri="{FF2B5EF4-FFF2-40B4-BE49-F238E27FC236}">
                <a16:creationId xmlns:a16="http://schemas.microsoft.com/office/drawing/2014/main" id="{4D2C2F10-8227-49C2-8F66-98B71886E29C}"/>
              </a:ext>
            </a:extLst>
          </p:cNvPr>
          <p:cNvSpPr/>
          <p:nvPr/>
        </p:nvSpPr>
        <p:spPr>
          <a:xfrm>
            <a:off x="9182070" y="4168972"/>
            <a:ext cx="2926355" cy="2007992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10% plus rapide!</a:t>
            </a:r>
            <a:br>
              <a:rPr lang="fr-FR" dirty="0"/>
            </a:br>
            <a:r>
              <a:rPr lang="fr-FR" dirty="0"/>
              <a:t>(sur GCC 6…)</a:t>
            </a:r>
          </a:p>
        </p:txBody>
      </p:sp>
    </p:spTree>
    <p:extLst>
      <p:ext uri="{BB962C8B-B14F-4D97-AF65-F5344CB8AC3E}">
        <p14:creationId xmlns:p14="http://schemas.microsoft.com/office/powerpoint/2010/main" val="929245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C549-DCAE-4FDF-98F4-084BC94A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SIMD (vectorisation)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4EA351-0D14-4B64-8224-EC10151B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4699"/>
            <a:ext cx="10515600" cy="347227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SSE4.2: 98% du marché Steam</a:t>
            </a:r>
          </a:p>
          <a:p>
            <a:r>
              <a:rPr lang="fr-FR" dirty="0"/>
              <a:t>AVX:     95% du marché Steam</a:t>
            </a:r>
          </a:p>
          <a:p>
            <a:r>
              <a:rPr lang="fr-FR" dirty="0"/>
              <a:t>AVX2: 100% AWS, 90% Azure</a:t>
            </a:r>
          </a:p>
          <a:p>
            <a:r>
              <a:rPr lang="fr-FR" dirty="0"/>
              <a:t>Faciliter l’auto-vectorisation </a:t>
            </a:r>
            <a:br>
              <a:rPr lang="fr-FR" dirty="0"/>
            </a:br>
            <a:r>
              <a:rPr lang="fr-FR" dirty="0"/>
              <a:t>(casser les dépendances dans les boucles,</a:t>
            </a:r>
            <a:br>
              <a:rPr lang="fr-FR" dirty="0"/>
            </a:br>
            <a:r>
              <a:rPr lang="fr-FR" dirty="0"/>
              <a:t>aligner les données)</a:t>
            </a:r>
          </a:p>
          <a:p>
            <a:r>
              <a:rPr lang="fr-FR" dirty="0" err="1"/>
              <a:t>Intrinsics</a:t>
            </a:r>
            <a:endParaRPr lang="fr-FR" dirty="0"/>
          </a:p>
          <a:p>
            <a:r>
              <a:rPr lang="fr-FR" dirty="0" err="1"/>
              <a:t>Implicit</a:t>
            </a:r>
            <a:r>
              <a:rPr lang="fr-FR" dirty="0"/>
              <a:t> SPMD Program Compiler (ISPC)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067427-53EC-4BE3-ADB9-B1BA1F67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776073-087E-45EA-A114-7946A72E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2C6435-F66D-4021-8533-5622EA9D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10BE9C-EDD0-4DBA-A96E-8EC8ECAA40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Une instruction, plusieurs données!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468B95D-EB53-4383-8922-FE4BDDC34320}"/>
              </a:ext>
            </a:extLst>
          </p:cNvPr>
          <p:cNvSpPr txBox="1"/>
          <p:nvPr/>
        </p:nvSpPr>
        <p:spPr>
          <a:xfrm>
            <a:off x="8685179" y="3761054"/>
            <a:ext cx="9144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5400" dirty="0"/>
              <a:t>VS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2491DD-78A7-4D2C-BF57-F376B5199A70}"/>
              </a:ext>
            </a:extLst>
          </p:cNvPr>
          <p:cNvGrpSpPr/>
          <p:nvPr/>
        </p:nvGrpSpPr>
        <p:grpSpPr>
          <a:xfrm>
            <a:off x="8081997" y="3432690"/>
            <a:ext cx="3271805" cy="2016293"/>
            <a:chOff x="8081997" y="3432690"/>
            <a:chExt cx="3271805" cy="2016293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11FDE7BD-6CA4-4ABE-A806-B3733A1EFA9C}"/>
                </a:ext>
              </a:extLst>
            </p:cNvPr>
            <p:cNvGrpSpPr/>
            <p:nvPr/>
          </p:nvGrpSpPr>
          <p:grpSpPr>
            <a:xfrm>
              <a:off x="9890754" y="3451660"/>
              <a:ext cx="1463048" cy="1608146"/>
              <a:chOff x="3968813" y="2619117"/>
              <a:chExt cx="1463048" cy="16081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955688-04F7-4B59-9C23-06D58850E0E7}"/>
                  </a:ext>
                </a:extLst>
              </p:cNvPr>
              <p:cNvSpPr/>
              <p:nvPr/>
            </p:nvSpPr>
            <p:spPr>
              <a:xfrm>
                <a:off x="3968813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66C6CF6-DA38-483A-9E95-38308BF045EA}"/>
                  </a:ext>
                </a:extLst>
              </p:cNvPr>
              <p:cNvSpPr/>
              <p:nvPr/>
            </p:nvSpPr>
            <p:spPr>
              <a:xfrm>
                <a:off x="4348612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146750-E406-4875-A422-A96546E41E0A}"/>
                  </a:ext>
                </a:extLst>
              </p:cNvPr>
              <p:cNvSpPr/>
              <p:nvPr/>
            </p:nvSpPr>
            <p:spPr>
              <a:xfrm>
                <a:off x="4733626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FF4F29-163A-411A-83D8-F9F3109865F9}"/>
                  </a:ext>
                </a:extLst>
              </p:cNvPr>
              <p:cNvSpPr/>
              <p:nvPr/>
            </p:nvSpPr>
            <p:spPr>
              <a:xfrm>
                <a:off x="5113425" y="2619117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31808AE-6928-43E3-8705-737B5EEE4CAD}"/>
                  </a:ext>
                </a:extLst>
              </p:cNvPr>
              <p:cNvSpPr/>
              <p:nvPr/>
            </p:nvSpPr>
            <p:spPr>
              <a:xfrm>
                <a:off x="3968813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8997DAC-3E31-40AD-94E2-D7F97B39C878}"/>
                  </a:ext>
                </a:extLst>
              </p:cNvPr>
              <p:cNvSpPr/>
              <p:nvPr/>
            </p:nvSpPr>
            <p:spPr>
              <a:xfrm>
                <a:off x="4348612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DFB9E12-1260-4C44-85C3-C75D398AC872}"/>
                  </a:ext>
                </a:extLst>
              </p:cNvPr>
              <p:cNvSpPr/>
              <p:nvPr/>
            </p:nvSpPr>
            <p:spPr>
              <a:xfrm>
                <a:off x="4733626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42B8745-8829-4BE5-929C-E90A389D515F}"/>
                  </a:ext>
                </a:extLst>
              </p:cNvPr>
              <p:cNvSpPr/>
              <p:nvPr/>
            </p:nvSpPr>
            <p:spPr>
              <a:xfrm>
                <a:off x="5113425" y="327982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Signe Plus 26">
                <a:extLst>
                  <a:ext uri="{FF2B5EF4-FFF2-40B4-BE49-F238E27FC236}">
                    <a16:creationId xmlns:a16="http://schemas.microsoft.com/office/drawing/2014/main" id="{C7CB925F-A5EF-4513-A747-66AC83BD759A}"/>
                  </a:ext>
                </a:extLst>
              </p:cNvPr>
              <p:cNvSpPr/>
              <p:nvPr/>
            </p:nvSpPr>
            <p:spPr>
              <a:xfrm>
                <a:off x="3968813" y="2928511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Signe Plus 27">
                <a:extLst>
                  <a:ext uri="{FF2B5EF4-FFF2-40B4-BE49-F238E27FC236}">
                    <a16:creationId xmlns:a16="http://schemas.microsoft.com/office/drawing/2014/main" id="{631C7779-13BC-4BAF-ABF4-7BA345CC9880}"/>
                  </a:ext>
                </a:extLst>
              </p:cNvPr>
              <p:cNvSpPr/>
              <p:nvPr/>
            </p:nvSpPr>
            <p:spPr>
              <a:xfrm>
                <a:off x="4348612" y="2933338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Signe Plus 28">
                <a:extLst>
                  <a:ext uri="{FF2B5EF4-FFF2-40B4-BE49-F238E27FC236}">
                    <a16:creationId xmlns:a16="http://schemas.microsoft.com/office/drawing/2014/main" id="{436DD186-4C00-4DBA-8BC9-B18C2F7645EE}"/>
                  </a:ext>
                </a:extLst>
              </p:cNvPr>
              <p:cNvSpPr/>
              <p:nvPr/>
            </p:nvSpPr>
            <p:spPr>
              <a:xfrm>
                <a:off x="4733626" y="293506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Signe Plus 29">
                <a:extLst>
                  <a:ext uri="{FF2B5EF4-FFF2-40B4-BE49-F238E27FC236}">
                    <a16:creationId xmlns:a16="http://schemas.microsoft.com/office/drawing/2014/main" id="{1A85A247-5F33-4EBD-8F96-D0451B5E4F33}"/>
                  </a:ext>
                </a:extLst>
              </p:cNvPr>
              <p:cNvSpPr/>
              <p:nvPr/>
            </p:nvSpPr>
            <p:spPr>
              <a:xfrm>
                <a:off x="5113425" y="2939896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A36F850-E39F-4023-99AD-935951B30E79}"/>
                  </a:ext>
                </a:extLst>
              </p:cNvPr>
              <p:cNvSpPr/>
              <p:nvPr/>
            </p:nvSpPr>
            <p:spPr>
              <a:xfrm>
                <a:off x="3968813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8976D0-4753-475A-99EE-E9E4435FDDE4}"/>
                  </a:ext>
                </a:extLst>
              </p:cNvPr>
              <p:cNvSpPr/>
              <p:nvPr/>
            </p:nvSpPr>
            <p:spPr>
              <a:xfrm>
                <a:off x="4348612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25D6F0B-9A97-4E70-B9B9-5268C6BD8D51}"/>
                  </a:ext>
                </a:extLst>
              </p:cNvPr>
              <p:cNvSpPr/>
              <p:nvPr/>
            </p:nvSpPr>
            <p:spPr>
              <a:xfrm>
                <a:off x="4733626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2F1D1A8-C3CB-4B92-8F27-B86A1D4BFC06}"/>
                  </a:ext>
                </a:extLst>
              </p:cNvPr>
              <p:cNvSpPr/>
              <p:nvPr/>
            </p:nvSpPr>
            <p:spPr>
              <a:xfrm>
                <a:off x="5113425" y="3948130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Signe Plus 34">
                <a:extLst>
                  <a:ext uri="{FF2B5EF4-FFF2-40B4-BE49-F238E27FC236}">
                    <a16:creationId xmlns:a16="http://schemas.microsoft.com/office/drawing/2014/main" id="{9F3605B0-8BA8-4105-8575-0552C19911FB}"/>
                  </a:ext>
                </a:extLst>
              </p:cNvPr>
              <p:cNvSpPr/>
              <p:nvPr/>
            </p:nvSpPr>
            <p:spPr>
              <a:xfrm>
                <a:off x="3968813" y="3596821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Signe Plus 35">
                <a:extLst>
                  <a:ext uri="{FF2B5EF4-FFF2-40B4-BE49-F238E27FC236}">
                    <a16:creationId xmlns:a16="http://schemas.microsoft.com/office/drawing/2014/main" id="{D9DDBCC8-FEB0-4B60-9283-17FBA6B665AA}"/>
                  </a:ext>
                </a:extLst>
              </p:cNvPr>
              <p:cNvSpPr/>
              <p:nvPr/>
            </p:nvSpPr>
            <p:spPr>
              <a:xfrm>
                <a:off x="4348612" y="3601648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Signe Plus 36">
                <a:extLst>
                  <a:ext uri="{FF2B5EF4-FFF2-40B4-BE49-F238E27FC236}">
                    <a16:creationId xmlns:a16="http://schemas.microsoft.com/office/drawing/2014/main" id="{FC325854-CFB0-4B57-A1B3-963A77F81D89}"/>
                  </a:ext>
                </a:extLst>
              </p:cNvPr>
              <p:cNvSpPr/>
              <p:nvPr/>
            </p:nvSpPr>
            <p:spPr>
              <a:xfrm>
                <a:off x="4733626" y="360337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Signe Plus 37">
                <a:extLst>
                  <a:ext uri="{FF2B5EF4-FFF2-40B4-BE49-F238E27FC236}">
                    <a16:creationId xmlns:a16="http://schemas.microsoft.com/office/drawing/2014/main" id="{24ED920F-5953-4137-8757-92517FE36B67}"/>
                  </a:ext>
                </a:extLst>
              </p:cNvPr>
              <p:cNvSpPr/>
              <p:nvPr/>
            </p:nvSpPr>
            <p:spPr>
              <a:xfrm>
                <a:off x="5113425" y="3608206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EDA09655-7550-462A-995E-24B73F75C108}"/>
                </a:ext>
              </a:extLst>
            </p:cNvPr>
            <p:cNvGrpSpPr/>
            <p:nvPr/>
          </p:nvGrpSpPr>
          <p:grpSpPr>
            <a:xfrm>
              <a:off x="8081997" y="3432690"/>
              <a:ext cx="318436" cy="1608146"/>
              <a:chOff x="2253106" y="2617345"/>
              <a:chExt cx="318436" cy="160814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1852A2A-F5DF-43D7-8D1E-A128014BE857}"/>
                  </a:ext>
                </a:extLst>
              </p:cNvPr>
              <p:cNvSpPr/>
              <p:nvPr/>
            </p:nvSpPr>
            <p:spPr>
              <a:xfrm>
                <a:off x="2253106" y="2617345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7FE7CF-8B53-438D-B888-CFEA81236E1D}"/>
                  </a:ext>
                </a:extLst>
              </p:cNvPr>
              <p:cNvSpPr/>
              <p:nvPr/>
            </p:nvSpPr>
            <p:spPr>
              <a:xfrm>
                <a:off x="2253106" y="3278048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Signe Plus 40">
                <a:extLst>
                  <a:ext uri="{FF2B5EF4-FFF2-40B4-BE49-F238E27FC236}">
                    <a16:creationId xmlns:a16="http://schemas.microsoft.com/office/drawing/2014/main" id="{16917D35-FF29-4EB3-A0A9-3CE38859C810}"/>
                  </a:ext>
                </a:extLst>
              </p:cNvPr>
              <p:cNvSpPr/>
              <p:nvPr/>
            </p:nvSpPr>
            <p:spPr>
              <a:xfrm>
                <a:off x="2253106" y="292673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96177C3-2319-4619-BE76-018872475B70}"/>
                  </a:ext>
                </a:extLst>
              </p:cNvPr>
              <p:cNvSpPr/>
              <p:nvPr/>
            </p:nvSpPr>
            <p:spPr>
              <a:xfrm>
                <a:off x="2253106" y="3946358"/>
                <a:ext cx="318436" cy="2791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Signe Plus 42">
                <a:extLst>
                  <a:ext uri="{FF2B5EF4-FFF2-40B4-BE49-F238E27FC236}">
                    <a16:creationId xmlns:a16="http://schemas.microsoft.com/office/drawing/2014/main" id="{656F27C3-018A-4921-9A99-34FA70E279F9}"/>
                  </a:ext>
                </a:extLst>
              </p:cNvPr>
              <p:cNvSpPr/>
              <p:nvPr/>
            </p:nvSpPr>
            <p:spPr>
              <a:xfrm>
                <a:off x="2253106" y="3595049"/>
                <a:ext cx="313221" cy="321074"/>
              </a:xfrm>
              <a:prstGeom prst="mathPlus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577302E6-693F-4BD1-8F69-370E6D161223}"/>
                </a:ext>
              </a:extLst>
            </p:cNvPr>
            <p:cNvGrpSpPr/>
            <p:nvPr/>
          </p:nvGrpSpPr>
          <p:grpSpPr>
            <a:xfrm>
              <a:off x="8104504" y="5141173"/>
              <a:ext cx="3221575" cy="307810"/>
              <a:chOff x="8633107" y="5335760"/>
              <a:chExt cx="3221575" cy="307810"/>
            </a:xfrm>
          </p:grpSpPr>
          <p:sp>
            <p:nvSpPr>
              <p:cNvPr id="49" name="Flèche : bas 48">
                <a:extLst>
                  <a:ext uri="{FF2B5EF4-FFF2-40B4-BE49-F238E27FC236}">
                    <a16:creationId xmlns:a16="http://schemas.microsoft.com/office/drawing/2014/main" id="{00E2074F-6F9D-42FF-9827-573D297BFB45}"/>
                  </a:ext>
                </a:extLst>
              </p:cNvPr>
              <p:cNvSpPr/>
              <p:nvPr/>
            </p:nvSpPr>
            <p:spPr>
              <a:xfrm>
                <a:off x="10464372" y="5342021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Flèche : bas 49">
                <a:extLst>
                  <a:ext uri="{FF2B5EF4-FFF2-40B4-BE49-F238E27FC236}">
                    <a16:creationId xmlns:a16="http://schemas.microsoft.com/office/drawing/2014/main" id="{6DD045E7-45DD-4F28-BA26-494FB375A91C}"/>
                  </a:ext>
                </a:extLst>
              </p:cNvPr>
              <p:cNvSpPr/>
              <p:nvPr/>
            </p:nvSpPr>
            <p:spPr>
              <a:xfrm>
                <a:off x="10821663" y="5339029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Flèche : bas 50">
                <a:extLst>
                  <a:ext uri="{FF2B5EF4-FFF2-40B4-BE49-F238E27FC236}">
                    <a16:creationId xmlns:a16="http://schemas.microsoft.com/office/drawing/2014/main" id="{2A6C5B9B-F71B-4DD5-9091-E2CF2A0B82BA}"/>
                  </a:ext>
                </a:extLst>
              </p:cNvPr>
              <p:cNvSpPr/>
              <p:nvPr/>
            </p:nvSpPr>
            <p:spPr>
              <a:xfrm>
                <a:off x="11217560" y="5340979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Flèche : bas 51">
                <a:extLst>
                  <a:ext uri="{FF2B5EF4-FFF2-40B4-BE49-F238E27FC236}">
                    <a16:creationId xmlns:a16="http://schemas.microsoft.com/office/drawing/2014/main" id="{25364C37-57CF-4261-AD7F-16210DB870C4}"/>
                  </a:ext>
                </a:extLst>
              </p:cNvPr>
              <p:cNvSpPr/>
              <p:nvPr/>
            </p:nvSpPr>
            <p:spPr>
              <a:xfrm>
                <a:off x="11586476" y="5335760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Flèche : bas 52">
                <a:extLst>
                  <a:ext uri="{FF2B5EF4-FFF2-40B4-BE49-F238E27FC236}">
                    <a16:creationId xmlns:a16="http://schemas.microsoft.com/office/drawing/2014/main" id="{E19B3E1B-62C3-427C-B0FE-BE75C763F528}"/>
                  </a:ext>
                </a:extLst>
              </p:cNvPr>
              <p:cNvSpPr/>
              <p:nvPr/>
            </p:nvSpPr>
            <p:spPr>
              <a:xfrm>
                <a:off x="8633107" y="5339854"/>
                <a:ext cx="268206" cy="301549"/>
              </a:xfrm>
              <a:prstGeom prst="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871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9FBCBB7-3B61-4EE3-BF47-DC7CC6DE73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O(n) vs O(log(n)) vs O(1) </a:t>
            </a:r>
          </a:p>
          <a:p>
            <a:r>
              <a:rPr lang="fr-FR" dirty="0"/>
              <a:t>T(1)=?</a:t>
            </a:r>
          </a:p>
          <a:p>
            <a:r>
              <a:rPr lang="fr-FR" dirty="0" err="1"/>
              <a:t>Find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&lt;uint32_t&gt;</a:t>
            </a:r>
          </a:p>
          <a:p>
            <a:pPr lvl="1"/>
            <a:r>
              <a:rPr lang="fr-FR" dirty="0"/>
              <a:t>set&lt;uint32_t&gt;</a:t>
            </a:r>
          </a:p>
          <a:p>
            <a:pPr lvl="1"/>
            <a:r>
              <a:rPr lang="fr-FR" dirty="0" err="1"/>
              <a:t>unordered_set</a:t>
            </a:r>
            <a:r>
              <a:rPr lang="fr-FR" dirty="0"/>
              <a:t>&lt;uint32_t&gt;</a:t>
            </a:r>
          </a:p>
          <a:p>
            <a:r>
              <a:rPr lang="fr-FR" dirty="0"/>
              <a:t>Coût insertion/modification ?</a:t>
            </a:r>
          </a:p>
          <a:p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Quick-</a:t>
            </a:r>
            <a:r>
              <a:rPr lang="fr-FR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bench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1A7D9-F209-4504-B38F-82C8E66E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5BC3BF-3151-4FDB-9D65-9E7CB09B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FCA24D-D6E1-47C6-8166-4845A58F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36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5CF3AC-9C87-457E-B4D1-54D23E19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mythe des O(1), O(n), O(n²) …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7C5C9DD-7952-4CFD-A689-43F27B3EF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On ne vous dit pas tout</a:t>
            </a:r>
          </a:p>
        </p:txBody>
      </p:sp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8C38FF59-C311-457A-A75E-AA136137C88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0438043"/>
              </p:ext>
            </p:extLst>
          </p:nvPr>
        </p:nvGraphicFramePr>
        <p:xfrm>
          <a:off x="6172200" y="2689225"/>
          <a:ext cx="5181600" cy="3487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51336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C108B4E-977D-48FE-99C6-4217D4F9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peu (beaucoup) de lecture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266A093E-71A4-4BE9-8E20-888ACBCF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9" y="3238510"/>
            <a:ext cx="11523406" cy="2938463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 analysis and tuning of modern CPUs</a:t>
            </a:r>
            <a:r>
              <a:rPr lang="en-US" dirty="0"/>
              <a:t> (Denis </a:t>
            </a:r>
            <a:r>
              <a:rPr lang="en-US" dirty="0" err="1"/>
              <a:t>Bakhvalov</a:t>
            </a:r>
            <a:r>
              <a:rPr lang="en-US" dirty="0"/>
              <a:t>)</a:t>
            </a:r>
          </a:p>
          <a:p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Agner’s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Optimization manuals </a:t>
            </a:r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64 and IA-32 Architectures Optimization Reference Manual</a:t>
            </a:r>
            <a:r>
              <a:rPr lang="fr-FR" dirty="0"/>
              <a:t> </a:t>
            </a:r>
          </a:p>
          <a:p>
            <a:r>
              <a:rPr lang="en-US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Optimization Guide for AMD Family 17h Models 30h and Greater Processors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909AA6-3BA0-4622-804F-E34BDB3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C73621-9A8F-4938-8E62-1A40D7D5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8BF93-862F-4A77-97B3-D9CC82E2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37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9E3BAE5-3CDD-4D55-82FC-5AD0A6C547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16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0FFFE-2945-4089-B61F-9C42CECC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bien plus…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F2FCDB-ABFB-4CF0-8EE8-C56FA8BF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D055D7-5518-4943-8097-B115A590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E37FD0-09F5-439B-A5D0-AF6F196E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38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FDCB136-6E8C-4CEE-B4A4-2FF9F4556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44EDD9E-18F8-4486-A7EB-80E9640F4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87" y="2612613"/>
            <a:ext cx="7549626" cy="3873042"/>
          </a:xfrm>
        </p:spPr>
      </p:pic>
    </p:spTree>
    <p:extLst>
      <p:ext uri="{BB962C8B-B14F-4D97-AF65-F5344CB8AC3E}">
        <p14:creationId xmlns:p14="http://schemas.microsoft.com/office/powerpoint/2010/main" val="3073040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4CA25-397D-452F-BA8A-71D89455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et remarques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FC0B430-8195-4B20-9219-2469DABDD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497" y="3599769"/>
            <a:ext cx="4175267" cy="1325563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Email: clement@siliceum.com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Twitter: @lectem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Discord: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#include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AC63322F-8DD1-4AE5-9BF0-0E151E0EF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1000"/>
          <a:stretch>
            <a:fillRect/>
          </a:stretch>
        </p:blipFill>
        <p:spPr/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2C4D83-5DE2-402A-A6DF-9AE2C7E4C03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6C9802-9B62-422D-A54D-FC59DE59087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BFEF29-8ECC-4C62-80C8-0303AFF4A0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5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4E34945D-0940-48F6-8E5C-99247158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performance logicielle	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F8AA85A-9F3F-473F-8278-DAA9BD4D66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Késako ?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F816E642-EB6C-4F51-9A7F-0EA34789BF6F}"/>
              </a:ext>
            </a:extLst>
          </p:cNvPr>
          <p:cNvPicPr preferRelativeResize="0"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71840" y="2085801"/>
            <a:ext cx="3006008" cy="26856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BD08AF-DA92-4866-9189-89A2D574B05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BC772E-3F21-4B65-9C09-0C4A1ADB0C1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9DE9B8-85BE-4E58-B0EE-82B930B0A4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2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501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37101AB1-52D7-41A1-B40C-0F4F4D7F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DAF2E0-A48E-4B71-A7F7-4612A2BF9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2E18DAE8-9073-4A7B-9C02-AA295789DA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D11B9-9F5E-4AE8-B2B7-301DE404CB9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8203B-2DC4-40B3-9962-DB64DB9B33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1D6F4-99AF-407E-9EE2-F9F73FED34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95A04C9-5D96-4B4B-93BA-D0D44C1E319B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774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57E15E1-35D4-45FC-832F-203CC7B1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46" y="136515"/>
            <a:ext cx="11394307" cy="5697154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2B609D-AD3E-4135-8E02-3204191D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128015-B4D3-44E6-92C3-C0A76575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20FE4D-3834-4670-802B-620265FC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450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0D0BA114-4772-402F-8340-11C5E352C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35" y="0"/>
            <a:ext cx="7173729" cy="5978107"/>
          </a:xfrm>
        </p:spPr>
      </p:pic>
    </p:spTree>
    <p:extLst>
      <p:ext uri="{BB962C8B-B14F-4D97-AF65-F5344CB8AC3E}">
        <p14:creationId xmlns:p14="http://schemas.microsoft.com/office/powerpoint/2010/main" val="327797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BCA4DD0-50EE-42ED-A468-C48C7E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Vitesse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B1306B-4E98-4622-B34C-9BF8A5C8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CPU</a:t>
            </a:r>
          </a:p>
          <a:p>
            <a:r>
              <a:rPr lang="fr-FR" dirty="0"/>
              <a:t>GPU</a:t>
            </a:r>
          </a:p>
          <a:p>
            <a:r>
              <a:rPr lang="fr-FR" dirty="0"/>
              <a:t>Réseau</a:t>
            </a:r>
          </a:p>
          <a:p>
            <a:r>
              <a:rPr lang="fr-FR" dirty="0"/>
              <a:t>Démarrage / temps de chargement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EF16837-C3B3-4D24-BC39-C5CE8FD3EC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Quel temps pour exécuter une tache ?</a:t>
            </a:r>
            <a:br>
              <a:rPr lang="fr-FR" dirty="0"/>
            </a:br>
            <a:r>
              <a:rPr lang="fr-FR" dirty="0"/>
              <a:t>Latence ?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021A7C-AF0C-411F-80DC-0688352EF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46" y="4360696"/>
            <a:ext cx="4743450" cy="2276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7A9093-0811-44BF-89A7-CD51B3D10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9" y="4144842"/>
            <a:ext cx="2539682" cy="15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BCA4DD0-50EE-42ED-A468-C48C7E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mémoire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2AFED4-0761-46B7-BFBE-6E638915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Embarqué</a:t>
            </a:r>
          </a:p>
          <a:p>
            <a:r>
              <a:rPr lang="fr-FR" dirty="0"/>
              <a:t>Cloud</a:t>
            </a:r>
          </a:p>
          <a:p>
            <a:r>
              <a:rPr lang="fr-FR" dirty="0"/>
              <a:t>Jeux-vidéos</a:t>
            </a:r>
          </a:p>
          <a:p>
            <a:pPr lvl="1"/>
            <a:r>
              <a:rPr lang="fr-FR" dirty="0"/>
              <a:t>PC vs Console</a:t>
            </a:r>
          </a:p>
          <a:p>
            <a:r>
              <a:rPr lang="fr-FR" dirty="0" err="1"/>
              <a:t>Multi-tasking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512A36E-AEFF-4292-BD7E-9EE577101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Combien de mémoire peut/veut-on utiliser?</a:t>
            </a:r>
          </a:p>
          <a:p>
            <a:r>
              <a:rPr lang="fr-FR" dirty="0"/>
              <a:t>Doit-on cohabiter avec d’autres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23627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17BA5-0402-4310-AC64-C6058031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Stockage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17279-2BFF-4839-9B33-A3DD8AF5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Embarqué</a:t>
            </a:r>
          </a:p>
          <a:p>
            <a:r>
              <a:rPr lang="fr-FR" dirty="0"/>
              <a:t>Images Docker</a:t>
            </a:r>
          </a:p>
          <a:p>
            <a:r>
              <a:rPr lang="fr-FR" dirty="0"/>
              <a:t>Jeux</a:t>
            </a:r>
          </a:p>
          <a:p>
            <a:pPr lvl="1"/>
            <a:r>
              <a:rPr lang="fr-FR" dirty="0"/>
              <a:t>Textures, son, modèles 3D, …</a:t>
            </a:r>
          </a:p>
          <a:p>
            <a:r>
              <a:rPr lang="fr-FR" dirty="0"/>
              <a:t>Web</a:t>
            </a:r>
          </a:p>
          <a:p>
            <a:pPr lvl="1"/>
            <a:r>
              <a:rPr lang="fr-FR" dirty="0"/>
              <a:t>Images, minification, …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88C136-6109-464C-BF94-CF027A35A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EE541D-4325-4C95-8B8E-66F3BC70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28D25F-AA9A-446D-991E-A97DA0FF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378232B-B6B1-4F3E-9928-63D3EDEE1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Quelle est la taille de mon package?</a:t>
            </a:r>
          </a:p>
          <a:p>
            <a:r>
              <a:rPr lang="fr-FR" dirty="0"/>
              <a:t>Taille du téléchargement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9B1A408-9073-48B1-80A2-0A5C78DE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79" y="5315430"/>
            <a:ext cx="4039164" cy="7811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9B89963-ECA8-49AF-A3CB-014F73F3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69" y="5420217"/>
            <a:ext cx="581106" cy="5715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FA6D7E6-4B89-4583-986E-CE4CA79CCD79}"/>
              </a:ext>
            </a:extLst>
          </p:cNvPr>
          <p:cNvSpPr txBox="1"/>
          <p:nvPr/>
        </p:nvSpPr>
        <p:spPr>
          <a:xfrm>
            <a:off x="6754881" y="4489712"/>
            <a:ext cx="3635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“Fallout 76’s Day One Patch is Larger Than the Actual Game”</a:t>
            </a:r>
          </a:p>
        </p:txBody>
      </p:sp>
    </p:spTree>
    <p:extLst>
      <p:ext uri="{BB962C8B-B14F-4D97-AF65-F5344CB8AC3E}">
        <p14:creationId xmlns:p14="http://schemas.microsoft.com/office/powerpoint/2010/main" val="314796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3C78D-B89D-44AB-92D9-73F7D176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Résilience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1ED15-DF86-4185-9B25-F7BDD48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Sécurité (DDoS)</a:t>
            </a:r>
          </a:p>
          <a:p>
            <a:r>
              <a:rPr lang="fr-FR" dirty="0"/>
              <a:t>Montée en échelle</a:t>
            </a:r>
          </a:p>
          <a:p>
            <a:r>
              <a:rPr lang="fr-FR" dirty="0"/>
              <a:t>Disponibilité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E4A6C5-E3A2-43C3-8F17-4238277D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4EFB30-6C4C-4317-865B-4A91CBA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ADCC2-212E-4846-B99D-F21746B4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29575AA-E303-4262-8EAD-A7F374305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033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1284C-536D-4918-82D8-30542E21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9E646F-2D4D-4ABE-A330-C0FC8C8B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Vitesse</a:t>
            </a:r>
          </a:p>
          <a:p>
            <a:pPr lvl="1"/>
            <a:r>
              <a:rPr lang="fr-FR" dirty="0"/>
              <a:t>Développement / prototypage</a:t>
            </a:r>
          </a:p>
          <a:p>
            <a:pPr lvl="1"/>
            <a:r>
              <a:rPr lang="fr-FR" dirty="0"/>
              <a:t>Identification des problèmes/régressions de performance</a:t>
            </a:r>
          </a:p>
          <a:p>
            <a:r>
              <a:rPr lang="fr-FR" dirty="0"/>
              <a:t>Facilité de mise-à-jour</a:t>
            </a:r>
          </a:p>
          <a:p>
            <a:r>
              <a:rPr lang="fr-FR" dirty="0"/>
              <a:t>Temps de </a:t>
            </a:r>
            <a:r>
              <a:rPr lang="fr-FR" dirty="0" err="1"/>
              <a:t>build</a:t>
            </a:r>
            <a:r>
              <a:rPr lang="fr-FR" dirty="0"/>
              <a:t>/itération</a:t>
            </a:r>
          </a:p>
          <a:p>
            <a:r>
              <a:rPr lang="fr-FR" dirty="0"/>
              <a:t>Perf en mode </a:t>
            </a:r>
            <a:r>
              <a:rPr lang="fr-FR" dirty="0" err="1"/>
              <a:t>debug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6C4D7F-93EC-46FE-A420-91BC0835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29/03/2021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2B126-6B75-44A0-9AB3-61EFF096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Clément Grégoire © (siliceum)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CCEA82-2561-4119-885B-0669C37A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04C9-5D96-4B4B-93BA-D0D44C1E319B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EF76DD-EAD9-4919-B704-1DCBFFC11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8692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rgbClr val="000000"/>
      </a:dk1>
      <a:lt1>
        <a:sysClr val="window" lastClr="FFFFFF"/>
      </a:lt1>
      <a:dk2>
        <a:srgbClr val="10100D"/>
      </a:dk2>
      <a:lt2>
        <a:srgbClr val="F2F2F2"/>
      </a:lt2>
      <a:accent1>
        <a:srgbClr val="60C4E3"/>
      </a:accent1>
      <a:accent2>
        <a:srgbClr val="ED7D31"/>
      </a:accent2>
      <a:accent3>
        <a:srgbClr val="A5A5A5"/>
      </a:accent3>
      <a:accent4>
        <a:srgbClr val="F8C81F"/>
      </a:accent4>
      <a:accent5>
        <a:srgbClr val="5B9BD5"/>
      </a:accent5>
      <a:accent6>
        <a:srgbClr val="5EB56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8791</TotalTime>
  <Words>1731</Words>
  <Application>Microsoft Office PowerPoint</Application>
  <PresentationFormat>Grand écran</PresentationFormat>
  <Paragraphs>410</Paragraphs>
  <Slides>42</Slides>
  <Notes>18</Notes>
  <HiddenSlides>1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Open Sans</vt:lpstr>
      <vt:lpstr>Source Sans Pro</vt:lpstr>
      <vt:lpstr>Thème Office</vt:lpstr>
      <vt:lpstr>Performance  et  Optimisation</vt:lpstr>
      <vt:lpstr>Qui suis-je ?</vt:lpstr>
      <vt:lpstr>Ce talk n’est pas:</vt:lpstr>
      <vt:lpstr>La performance logicielle </vt:lpstr>
      <vt:lpstr>Vitesse</vt:lpstr>
      <vt:lpstr>Utilisation mémoire</vt:lpstr>
      <vt:lpstr>Stockage</vt:lpstr>
      <vt:lpstr>Résilience</vt:lpstr>
      <vt:lpstr>Maintenance</vt:lpstr>
      <vt:lpstr>Optimisations</vt:lpstr>
      <vt:lpstr>Cycle d’optimisation</vt:lpstr>
      <vt:lpstr>Définir un objectif de performance</vt:lpstr>
      <vt:lpstr>Définir un objectif de performance</vt:lpstr>
      <vt:lpstr>Mesurer</vt:lpstr>
      <vt:lpstr>Le test de performance</vt:lpstr>
      <vt:lpstr>Avec une seule mesure</vt:lpstr>
      <vt:lpstr>Ship it ?</vt:lpstr>
      <vt:lpstr>Stabilité de l’environnement</vt:lpstr>
      <vt:lpstr>La solution</vt:lpstr>
      <vt:lpstr>Utiliser les bonnes unités</vt:lpstr>
      <vt:lpstr>Les profilers basés sur le sampling</vt:lpstr>
      <vt:lpstr>Instrumentation automatique</vt:lpstr>
      <vt:lpstr>Instrumentation manuelle</vt:lpstr>
      <vt:lpstr>Instrumentation + Sampling</vt:lpstr>
      <vt:lpstr>Macro-optimisation</vt:lpstr>
      <vt:lpstr>Options de compilation</vt:lpstr>
      <vt:lpstr>Ne rien faire</vt:lpstr>
      <vt:lpstr>Adapter l’architecture/données</vt:lpstr>
      <vt:lpstr>Adapter l’architecture/données</vt:lpstr>
      <vt:lpstr>Dans l’ordre:</vt:lpstr>
      <vt:lpstr>Présentation PowerPoint</vt:lpstr>
      <vt:lpstr>Micro-optimisation</vt:lpstr>
      <vt:lpstr>Cache CPU</vt:lpstr>
      <vt:lpstr>Branch prediction</vt:lpstr>
      <vt:lpstr>SIMD (vectorisation)</vt:lpstr>
      <vt:lpstr>Le mythe des O(1), O(n), O(n²) …</vt:lpstr>
      <vt:lpstr>Un peu (beaucoup) de lecture</vt:lpstr>
      <vt:lpstr>Et bien plus…</vt:lpstr>
      <vt:lpstr>Questions et remarques</vt:lpstr>
      <vt:lpstr>Annexes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siliceum</dc:title>
  <dc:creator>Antoine Gueleraud</dc:creator>
  <cp:lastModifiedBy>Clément Grégoire</cp:lastModifiedBy>
  <cp:revision>240</cp:revision>
  <dcterms:created xsi:type="dcterms:W3CDTF">2020-06-10T11:25:43Z</dcterms:created>
  <dcterms:modified xsi:type="dcterms:W3CDTF">2021-03-30T16:57:22Z</dcterms:modified>
</cp:coreProperties>
</file>